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sldIdLst>
    <p:sldId id="256" r:id="rId5"/>
    <p:sldId id="280" r:id="rId6"/>
    <p:sldId id="276" r:id="rId7"/>
    <p:sldId id="257" r:id="rId8"/>
    <p:sldId id="258" r:id="rId9"/>
    <p:sldId id="259" r:id="rId10"/>
    <p:sldId id="260" r:id="rId11"/>
    <p:sldId id="261" r:id="rId12"/>
    <p:sldId id="264" r:id="rId13"/>
    <p:sldId id="263" r:id="rId14"/>
    <p:sldId id="265" r:id="rId15"/>
    <p:sldId id="266" r:id="rId16"/>
    <p:sldId id="277" r:id="rId17"/>
    <p:sldId id="281" r:id="rId18"/>
    <p:sldId id="282" r:id="rId19"/>
    <p:sldId id="271" r:id="rId2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96"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8B7CCFF-D9D8-4CCE-AE64-512A1B9F7B0E}"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1FA1DC-1087-42CF-B44C-35BA05AF489E}" type="slidenum">
              <a:rPr kumimoji="1" lang="ja-JP" altLang="en-US" smtClean="0"/>
              <a:t>‹#›</a:t>
            </a:fld>
            <a:endParaRPr kumimoji="1" lang="ja-JP" altLang="en-US"/>
          </a:p>
        </p:txBody>
      </p:sp>
    </p:spTree>
    <p:extLst>
      <p:ext uri="{BB962C8B-B14F-4D97-AF65-F5344CB8AC3E}">
        <p14:creationId xmlns:p14="http://schemas.microsoft.com/office/powerpoint/2010/main" val="9267802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066C40-41FA-4EA5-B417-FC6F245B42C0}"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25601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3F3ED1-8D3E-45F3-9684-1E234B72A7C9}"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421501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C94B0B-1C27-4C85-87F4-F3A2E6DFB213}"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298809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E5FC4B-1C30-412B-8E71-E7F05C8E6850}"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100633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F08DD7-FDEB-4087-9F2F-E0332A392374}"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420345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CC90507-02B7-4C0C-8BB1-2885E7FD1BDC}"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22993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68165AA-2E92-4D86-A90F-AE66ACCE6CA0}" type="datetime1">
              <a:rPr kumimoji="1" lang="ja-JP" altLang="en-US" smtClean="0"/>
              <a:t>2025/3/26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263386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9943CF-9A9D-43F9-8EBC-B9B97F5E92E4}" type="datetime1">
              <a:rPr kumimoji="1" lang="ja-JP" altLang="en-US" smtClean="0"/>
              <a:t>2025/3/26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99657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2B1D0-13EB-4D65-BD8A-C547063A8F2D}" type="datetime1">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197874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4E42DF-E041-4BD4-8CD2-175A753BEFCE}"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151421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47B557-D82A-4B36-9183-AA25A2A42034}"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155540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CBC9-0013-4A8C-8BFD-AC9C4B422FE7}" type="datetime1">
              <a:rPr kumimoji="1" lang="ja-JP" altLang="en-US" smtClean="0"/>
              <a:t>2025/3/26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E96E4-38A3-40AD-95E5-B76206341C2B}" type="slidenum">
              <a:rPr kumimoji="1" lang="ja-JP" altLang="en-US" smtClean="0"/>
              <a:t>‹#›</a:t>
            </a:fld>
            <a:endParaRPr kumimoji="1" lang="ja-JP" altLang="en-US"/>
          </a:p>
        </p:txBody>
      </p:sp>
    </p:spTree>
    <p:extLst>
      <p:ext uri="{BB962C8B-B14F-4D97-AF65-F5344CB8AC3E}">
        <p14:creationId xmlns:p14="http://schemas.microsoft.com/office/powerpoint/2010/main" val="2007478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D2AA44-4B58-41F0-AA87-9FA26FB53D4B}"/>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76449A2B-5D84-47A6-A1A0-77EF659AC4E1}"/>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4C1E81E9-5B5B-4386-94C1-C42A9F3C8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タイトル 1">
            <a:extLst>
              <a:ext uri="{FF2B5EF4-FFF2-40B4-BE49-F238E27FC236}">
                <a16:creationId xmlns:a16="http://schemas.microsoft.com/office/drawing/2014/main" id="{B9246116-E1C2-4793-AB34-10F16E95CD7C}"/>
              </a:ext>
            </a:extLst>
          </p:cNvPr>
          <p:cNvSpPr txBox="1">
            <a:spLocks/>
          </p:cNvSpPr>
          <p:nvPr/>
        </p:nvSpPr>
        <p:spPr>
          <a:xfrm>
            <a:off x="55889" y="2633504"/>
            <a:ext cx="908811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3508" kern="1200">
                <a:solidFill>
                  <a:schemeClr val="tx1">
                    <a:lumMod val="75000"/>
                    <a:lumOff val="25000"/>
                  </a:schemeClr>
                </a:solidFill>
                <a:latin typeface="+mj-lt"/>
                <a:ea typeface="+mj-ea"/>
                <a:cs typeface="+mj-cs"/>
              </a:defRPr>
            </a:lvl1pPr>
          </a:lstStyle>
          <a:p>
            <a:pPr>
              <a:lnSpc>
                <a:spcPct val="100000"/>
              </a:lnSpc>
            </a:pPr>
            <a:r>
              <a:rPr lang="en-US" altLang="ja-JP" sz="4000" b="1" dirty="0">
                <a:latin typeface="Meiryo UI" panose="020B0604030504040204" pitchFamily="50" charset="-128"/>
                <a:ea typeface="Meiryo UI" panose="020B0604030504040204" pitchFamily="50" charset="-128"/>
              </a:rPr>
              <a:t>【</a:t>
            </a:r>
            <a:r>
              <a:rPr lang="ja-JP" altLang="en-US" sz="4000" b="1" dirty="0">
                <a:latin typeface="Meiryo UI" panose="020B0604030504040204" pitchFamily="50" charset="-128"/>
                <a:ea typeface="Meiryo UI" panose="020B0604030504040204" pitchFamily="50" charset="-128"/>
              </a:rPr>
              <a:t>東洋大学</a:t>
            </a:r>
            <a:r>
              <a:rPr lang="en-US" altLang="ja-JP" sz="4000" b="1" dirty="0">
                <a:latin typeface="Meiryo UI" panose="020B0604030504040204" pitchFamily="50" charset="-128"/>
                <a:ea typeface="Meiryo UI" panose="020B0604030504040204" pitchFamily="50" charset="-128"/>
              </a:rPr>
              <a:t>】</a:t>
            </a:r>
            <a:r>
              <a:rPr lang="ja-JP" altLang="en-US" sz="4000" b="1" dirty="0">
                <a:latin typeface="Meiryo UI" panose="020B0604030504040204" pitchFamily="50" charset="-128"/>
                <a:ea typeface="Meiryo UI" panose="020B0604030504040204" pitchFamily="50" charset="-128"/>
              </a:rPr>
              <a:t>　</a:t>
            </a:r>
            <a:r>
              <a:rPr lang="en-US" altLang="ja-JP" sz="4000" b="1" dirty="0">
                <a:latin typeface="Meiryo UI" panose="020B0604030504040204" pitchFamily="50" charset="-128"/>
                <a:ea typeface="Meiryo UI" panose="020B0604030504040204" pitchFamily="50" charset="-128"/>
              </a:rPr>
              <a:t/>
            </a:r>
            <a:br>
              <a:rPr lang="en-US" altLang="ja-JP" sz="4000" b="1" dirty="0">
                <a:latin typeface="Meiryo UI" panose="020B0604030504040204" pitchFamily="50" charset="-128"/>
                <a:ea typeface="Meiryo UI" panose="020B0604030504040204" pitchFamily="50" charset="-128"/>
              </a:rPr>
            </a:br>
            <a:r>
              <a:rPr lang="zh-CN" altLang="en-US" sz="4000" b="1" dirty="0">
                <a:latin typeface="Meiryo UI" panose="020B0604030504040204" pitchFamily="50" charset="-128"/>
                <a:ea typeface="Meiryo UI" panose="020B0604030504040204" pitchFamily="50" charset="-128"/>
              </a:rPr>
              <a:t>海外留学保険 「付帯海学」</a:t>
            </a:r>
            <a:endParaRPr lang="en-US" altLang="ja-JP" sz="4000" b="1" dirty="0">
              <a:latin typeface="Meiryo UI" panose="020B0604030504040204" pitchFamily="50" charset="-128"/>
              <a:ea typeface="Meiryo UI" panose="020B0604030504040204" pitchFamily="50" charset="-128"/>
            </a:endParaRPr>
          </a:p>
          <a:p>
            <a:pPr>
              <a:lnSpc>
                <a:spcPct val="100000"/>
              </a:lnSpc>
            </a:pPr>
            <a:r>
              <a:rPr lang="ja-JP" altLang="en-US" sz="4000" b="1" dirty="0">
                <a:latin typeface="Meiryo UI" panose="020B0604030504040204" pitchFamily="50" charset="-128"/>
                <a:ea typeface="Meiryo UI" panose="020B0604030504040204" pitchFamily="50" charset="-128"/>
              </a:rPr>
              <a:t>危機管理サービス「</a:t>
            </a:r>
            <a:r>
              <a:rPr lang="en-US" altLang="ja-JP" sz="4000" b="1" dirty="0">
                <a:latin typeface="Meiryo UI" panose="020B0604030504040204" pitchFamily="50" charset="-128"/>
                <a:ea typeface="Meiryo UI" panose="020B0604030504040204" pitchFamily="50" charset="-128"/>
              </a:rPr>
              <a:t>J-TAS</a:t>
            </a:r>
            <a:r>
              <a:rPr lang="ja-JP" altLang="en-US" sz="4000" b="1" dirty="0">
                <a:latin typeface="Meiryo UI" panose="020B0604030504040204" pitchFamily="50" charset="-128"/>
                <a:ea typeface="Meiryo UI" panose="020B0604030504040204" pitchFamily="50" charset="-128"/>
              </a:rPr>
              <a:t>」</a:t>
            </a:r>
            <a:endParaRPr lang="en-US" altLang="ja-JP" sz="4000" b="1" dirty="0">
              <a:latin typeface="Meiryo UI" panose="020B0604030504040204" pitchFamily="50" charset="-128"/>
              <a:ea typeface="Meiryo UI" panose="020B0604030504040204" pitchFamily="50" charset="-128"/>
            </a:endParaRPr>
          </a:p>
          <a:p>
            <a:pPr>
              <a:lnSpc>
                <a:spcPct val="100000"/>
              </a:lnSpc>
            </a:pPr>
            <a:r>
              <a:rPr lang="ja-JP" altLang="en-US" sz="4000" b="1" dirty="0">
                <a:latin typeface="Meiryo UI" panose="020B0604030504040204" pitchFamily="50" charset="-128"/>
                <a:ea typeface="Meiryo UI" panose="020B0604030504040204" pitchFamily="50" charset="-128"/>
              </a:rPr>
              <a:t>申込手続マニュアル</a:t>
            </a:r>
            <a:r>
              <a:rPr lang="en-US" altLang="ja-JP"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r>
            <a:br>
              <a:rPr lang="en-US" altLang="ja-JP"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endPar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テキスト プレースホルダー 18">
            <a:extLst>
              <a:ext uri="{FF2B5EF4-FFF2-40B4-BE49-F238E27FC236}">
                <a16:creationId xmlns:a16="http://schemas.microsoft.com/office/drawing/2014/main" id="{F8FC5BC9-5F20-4991-B244-BA1ED1FBF26F}"/>
              </a:ext>
            </a:extLst>
          </p:cNvPr>
          <p:cNvSpPr txBox="1">
            <a:spLocks/>
          </p:cNvSpPr>
          <p:nvPr/>
        </p:nvSpPr>
        <p:spPr>
          <a:xfrm>
            <a:off x="5282108" y="6256020"/>
            <a:ext cx="3620561" cy="432012"/>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108" kern="1200">
                <a:solidFill>
                  <a:schemeClr val="tx1">
                    <a:lumMod val="75000"/>
                    <a:lumOff val="25000"/>
                  </a:schemeClr>
                </a:solidFill>
                <a:latin typeface="+mn-lt"/>
                <a:ea typeface="+mn-ea"/>
                <a:cs typeface="+mn-cs"/>
              </a:defRPr>
            </a:lvl1pPr>
            <a:lvl2pPr marL="457200" algn="l" defTabSz="457200" rtl="0" eaLnBrk="1" latinLnBrk="0" hangingPunct="1">
              <a:defRPr sz="1108" kern="1200">
                <a:solidFill>
                  <a:schemeClr val="tx1"/>
                </a:solidFill>
                <a:latin typeface="+mn-lt"/>
                <a:ea typeface="+mn-ea"/>
                <a:cs typeface="+mn-cs"/>
              </a:defRPr>
            </a:lvl2pPr>
            <a:lvl3pPr marL="914400" algn="l" defTabSz="457200" rtl="0" eaLnBrk="1" latinLnBrk="0" hangingPunct="1">
              <a:defRPr sz="1108" kern="1200">
                <a:solidFill>
                  <a:schemeClr val="tx1"/>
                </a:solidFill>
                <a:latin typeface="+mn-lt"/>
                <a:ea typeface="+mn-ea"/>
                <a:cs typeface="+mn-cs"/>
              </a:defRPr>
            </a:lvl3pPr>
            <a:lvl4pPr marL="1371600" algn="l" defTabSz="457200" rtl="0" eaLnBrk="1" latinLnBrk="0" hangingPunct="1">
              <a:defRPr sz="1108" kern="1200">
                <a:solidFill>
                  <a:schemeClr val="tx1"/>
                </a:solidFill>
                <a:latin typeface="+mn-lt"/>
                <a:ea typeface="+mn-ea"/>
                <a:cs typeface="+mn-cs"/>
              </a:defRPr>
            </a:lvl4pPr>
            <a:lvl5pPr marL="1828800" algn="l" defTabSz="457200" rtl="0" eaLnBrk="1" latinLnBrk="0" hangingPunct="1">
              <a:defRPr sz="1108"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rPr>
              <a:t>6</a:t>
            </a:r>
            <a:r>
              <a:rPr lang="ja-JP" altLang="en-US" sz="1600" b="1" dirty="0">
                <a:latin typeface="Meiryo UI" panose="020B0604030504040204" pitchFamily="50" charset="-128"/>
                <a:ea typeface="Meiryo UI" panose="020B0604030504040204" pitchFamily="50" charset="-128"/>
              </a:rPr>
              <a:t>月版</a:t>
            </a:r>
            <a:endParaRPr lang="en-US" altLang="ja-JP" sz="16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874641D-8C10-4405-935A-2DF797B8E6F9}"/>
              </a:ext>
            </a:extLst>
          </p:cNvPr>
          <p:cNvSpPr txBox="1"/>
          <p:nvPr/>
        </p:nvSpPr>
        <p:spPr>
          <a:xfrm>
            <a:off x="258618" y="184727"/>
            <a:ext cx="1496291" cy="369332"/>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学生配付用</a:t>
            </a:r>
          </a:p>
        </p:txBody>
      </p:sp>
    </p:spTree>
    <p:extLst>
      <p:ext uri="{BB962C8B-B14F-4D97-AF65-F5344CB8AC3E}">
        <p14:creationId xmlns:p14="http://schemas.microsoft.com/office/powerpoint/2010/main" val="250531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1">
            <a:extLst>
              <a:ext uri="{FF2B5EF4-FFF2-40B4-BE49-F238E27FC236}">
                <a16:creationId xmlns:a16="http://schemas.microsoft.com/office/drawing/2014/main" id="{E1220E4A-0F23-44F4-BFF8-C0C00479ABC3}"/>
              </a:ext>
            </a:extLst>
          </p:cNvPr>
          <p:cNvSpPr>
            <a:spLocks noGrp="1"/>
          </p:cNvSpPr>
          <p:nvPr>
            <p:ph idx="1"/>
          </p:nvPr>
        </p:nvSpPr>
        <p:spPr>
          <a:xfrm>
            <a:off x="291969" y="1082933"/>
            <a:ext cx="8536148" cy="943829"/>
          </a:xfrm>
        </p:spPr>
        <p:txBody>
          <a:bodyPr>
            <a:normAutofit/>
          </a:bodyPr>
          <a:lstStyle/>
          <a:p>
            <a:pPr marL="0" indent="0">
              <a:lnSpc>
                <a:spcPct val="150000"/>
              </a:lnSpc>
              <a:buClr>
                <a:schemeClr val="accent1"/>
              </a:buClr>
              <a:buNone/>
            </a:pPr>
            <a:r>
              <a:rPr lang="ja-JP" altLang="en-US" sz="1400" dirty="0">
                <a:latin typeface="メイリオ" panose="020B0604030504040204" pitchFamily="50" charset="-128"/>
                <a:ea typeface="メイリオ" panose="020B0604030504040204" pitchFamily="50" charset="-128"/>
              </a:rPr>
              <a:t>それぞれのクレジットカード会社の本人確認認証画面になります。指示に従って認証完了し、</a:t>
            </a:r>
            <a:r>
              <a:rPr kumimoji="1" lang="ja-JP" altLang="en-US" sz="1400" dirty="0">
                <a:latin typeface="メイリオ" panose="020B0604030504040204" pitchFamily="50" charset="-128"/>
                <a:ea typeface="メイリオ" panose="020B0604030504040204" pitchFamily="50" charset="-128"/>
              </a:rPr>
              <a:t>内容をご確認の上決済手続きを完了してください。こちらは一例の画面となります。</a:t>
            </a:r>
            <a:endParaRPr kumimoji="1" lang="en-US" altLang="ja-JP" sz="14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98929FD5-64FF-46B6-9FF6-44557C67FE00}"/>
              </a:ext>
            </a:extLst>
          </p:cNvPr>
          <p:cNvPicPr>
            <a:picLocks noChangeAspect="1"/>
          </p:cNvPicPr>
          <p:nvPr/>
        </p:nvPicPr>
        <p:blipFill>
          <a:blip r:embed="rId2"/>
          <a:stretch>
            <a:fillRect/>
          </a:stretch>
        </p:blipFill>
        <p:spPr>
          <a:xfrm>
            <a:off x="291969" y="2233500"/>
            <a:ext cx="4280031" cy="3979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図 4">
            <a:extLst>
              <a:ext uri="{FF2B5EF4-FFF2-40B4-BE49-F238E27FC236}">
                <a16:creationId xmlns:a16="http://schemas.microsoft.com/office/drawing/2014/main" id="{62985916-6A03-46ED-811C-4E460D80BDAE}"/>
              </a:ext>
            </a:extLst>
          </p:cNvPr>
          <p:cNvPicPr>
            <a:picLocks noChangeAspect="1"/>
          </p:cNvPicPr>
          <p:nvPr/>
        </p:nvPicPr>
        <p:blipFill rotWithShape="1">
          <a:blip r:embed="rId3"/>
          <a:srcRect b="16780"/>
          <a:stretch/>
        </p:blipFill>
        <p:spPr>
          <a:xfrm>
            <a:off x="4678526" y="2233500"/>
            <a:ext cx="4326658" cy="39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下矢印 7">
            <a:extLst>
              <a:ext uri="{FF2B5EF4-FFF2-40B4-BE49-F238E27FC236}">
                <a16:creationId xmlns:a16="http://schemas.microsoft.com/office/drawing/2014/main" id="{6B17AF0C-CFC1-42CA-B3B6-19C7F197B9E5}"/>
              </a:ext>
            </a:extLst>
          </p:cNvPr>
          <p:cNvSpPr/>
          <p:nvPr/>
        </p:nvSpPr>
        <p:spPr>
          <a:xfrm rot="8096134">
            <a:off x="3851790" y="5728850"/>
            <a:ext cx="525101" cy="512084"/>
          </a:xfrm>
          <a:prstGeom prst="downArrow">
            <a:avLst/>
          </a:prstGeom>
          <a:solidFill>
            <a:srgbClr val="FF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5">
            <a:extLst>
              <a:ext uri="{FF2B5EF4-FFF2-40B4-BE49-F238E27FC236}">
                <a16:creationId xmlns:a16="http://schemas.microsoft.com/office/drawing/2014/main" id="{E7214187-8F7C-4E42-8D85-FFCE64359598}"/>
              </a:ext>
            </a:extLst>
          </p:cNvPr>
          <p:cNvSpPr/>
          <p:nvPr/>
        </p:nvSpPr>
        <p:spPr>
          <a:xfrm>
            <a:off x="777719" y="4064942"/>
            <a:ext cx="3121425" cy="461818"/>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FEDE4ED-DDB3-4188-B20A-FEFD60737FED}"/>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6">
            <a:extLst>
              <a:ext uri="{FF2B5EF4-FFF2-40B4-BE49-F238E27FC236}">
                <a16:creationId xmlns:a16="http://schemas.microsoft.com/office/drawing/2014/main" id="{9D0F4426-5C39-4A7D-8FA6-A4AA59071679}"/>
              </a:ext>
            </a:extLst>
          </p:cNvPr>
          <p:cNvSpPr txBox="1">
            <a:spLocks/>
          </p:cNvSpPr>
          <p:nvPr/>
        </p:nvSpPr>
        <p:spPr>
          <a:xfrm>
            <a:off x="89784"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７．本人確認・内容の確認⇒決済</a:t>
            </a:r>
          </a:p>
        </p:txBody>
      </p:sp>
      <p:cxnSp>
        <p:nvCxnSpPr>
          <p:cNvPr id="13" name="直線コネクタ 12">
            <a:extLst>
              <a:ext uri="{FF2B5EF4-FFF2-40B4-BE49-F238E27FC236}">
                <a16:creationId xmlns:a16="http://schemas.microsoft.com/office/drawing/2014/main" id="{89700E7F-D79C-4C93-897E-9732941B54F3}"/>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000B38F-246F-431B-8132-5C7FC26913CB}"/>
              </a:ext>
            </a:extLst>
          </p:cNvPr>
          <p:cNvSpPr txBox="1"/>
          <p:nvPr/>
        </p:nvSpPr>
        <p:spPr>
          <a:xfrm>
            <a:off x="8571341" y="6520873"/>
            <a:ext cx="553911" cy="276999"/>
          </a:xfrm>
          <a:prstGeom prst="rect">
            <a:avLst/>
          </a:prstGeom>
          <a:noFill/>
        </p:spPr>
        <p:txBody>
          <a:bodyPr wrap="square" rtlCol="0">
            <a:spAutoFit/>
          </a:bodyPr>
          <a:lstStyle/>
          <a:p>
            <a:r>
              <a:rPr kumimoji="1" lang="en-US" altLang="ja-JP" sz="1200" dirty="0">
                <a:solidFill>
                  <a:schemeClr val="accent1"/>
                </a:solidFill>
                <a:latin typeface="Meiryo UI" panose="020B0604030504040204" pitchFamily="50" charset="-128"/>
                <a:ea typeface="Meiryo UI" panose="020B0604030504040204" pitchFamily="50" charset="-128"/>
              </a:rPr>
              <a:t>10</a:t>
            </a:r>
            <a:endParaRPr kumimoji="1" lang="ja-JP" altLang="en-US" sz="1200" dirty="0">
              <a:solidFill>
                <a:schemeClr val="accent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1526BBB-91E3-409B-AE54-C59912221883}"/>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68" y="2233499"/>
            <a:ext cx="3455677" cy="3137890"/>
          </a:xfrm>
          <a:prstGeom prst="rect">
            <a:avLst/>
          </a:prstGeom>
        </p:spPr>
      </p:pic>
      <p:sp>
        <p:nvSpPr>
          <p:cNvPr id="8" name="正方形/長方形 7"/>
          <p:cNvSpPr/>
          <p:nvPr/>
        </p:nvSpPr>
        <p:spPr>
          <a:xfrm>
            <a:off x="3747645" y="2332535"/>
            <a:ext cx="779382" cy="29387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1">
            <a:extLst>
              <a:ext uri="{FF2B5EF4-FFF2-40B4-BE49-F238E27FC236}">
                <a16:creationId xmlns:a16="http://schemas.microsoft.com/office/drawing/2014/main" id="{E2F32384-E786-4D2F-9CEB-9613897A571C}"/>
              </a:ext>
            </a:extLst>
          </p:cNvPr>
          <p:cNvSpPr txBox="1">
            <a:spLocks/>
          </p:cNvSpPr>
          <p:nvPr/>
        </p:nvSpPr>
        <p:spPr>
          <a:xfrm>
            <a:off x="291967" y="1733478"/>
            <a:ext cx="8605036" cy="943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ja-JP" altLang="en-US" sz="1400" b="1" dirty="0">
                <a:solidFill>
                  <a:srgbClr val="C00000"/>
                </a:solidFill>
                <a:latin typeface="Meiryo UI" panose="020B0604030504040204" pitchFamily="50" charset="-128"/>
                <a:ea typeface="Meiryo UI" panose="020B0604030504040204" pitchFamily="50" charset="-128"/>
              </a:rPr>
              <a:t>★必ずインターネット環境が安定した場所で手続きを進めてください。複数回決済ボタンをクリックすると、重複して引き落としされる場合がありますので、ご注意ください。</a:t>
            </a:r>
            <a:endParaRPr lang="en-US" altLang="ja-JP" sz="14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187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1">
            <a:extLst>
              <a:ext uri="{FF2B5EF4-FFF2-40B4-BE49-F238E27FC236}">
                <a16:creationId xmlns:a16="http://schemas.microsoft.com/office/drawing/2014/main" id="{2713B8A3-3DFE-40E8-965F-CEA5DF741DEB}"/>
              </a:ext>
            </a:extLst>
          </p:cNvPr>
          <p:cNvSpPr>
            <a:spLocks noGrp="1"/>
          </p:cNvSpPr>
          <p:nvPr>
            <p:ph idx="1"/>
          </p:nvPr>
        </p:nvSpPr>
        <p:spPr>
          <a:xfrm>
            <a:off x="291968" y="1082934"/>
            <a:ext cx="9322063" cy="412492"/>
          </a:xfrm>
        </p:spPr>
        <p:txBody>
          <a:bodyPr>
            <a:normAutofit/>
          </a:bodyPr>
          <a:lstStyle/>
          <a:p>
            <a:pPr marL="0" indent="0">
              <a:buNone/>
            </a:pPr>
            <a:r>
              <a:rPr lang="ja-JP" altLang="en-US" sz="1400" dirty="0">
                <a:latin typeface="メイリオ" panose="020B0604030504040204" pitchFamily="50" charset="-128"/>
                <a:ea typeface="メイリオ" panose="020B0604030504040204" pitchFamily="50" charset="-128"/>
              </a:rPr>
              <a:t>申込手続き完了後に、自動返信メールが届きます。</a:t>
            </a:r>
          </a:p>
        </p:txBody>
      </p:sp>
      <p:pic>
        <p:nvPicPr>
          <p:cNvPr id="4" name="図 3">
            <a:extLst>
              <a:ext uri="{FF2B5EF4-FFF2-40B4-BE49-F238E27FC236}">
                <a16:creationId xmlns:a16="http://schemas.microsoft.com/office/drawing/2014/main" id="{D3BEDDF5-4E79-44F0-8D1E-811EB2BF524A}"/>
              </a:ext>
            </a:extLst>
          </p:cNvPr>
          <p:cNvPicPr>
            <a:picLocks noChangeAspect="1"/>
          </p:cNvPicPr>
          <p:nvPr/>
        </p:nvPicPr>
        <p:blipFill>
          <a:blip r:embed="rId2"/>
          <a:stretch>
            <a:fillRect/>
          </a:stretch>
        </p:blipFill>
        <p:spPr>
          <a:xfrm>
            <a:off x="393564" y="1635183"/>
            <a:ext cx="5674467" cy="4258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テキスト ボックス 4">
            <a:extLst>
              <a:ext uri="{FF2B5EF4-FFF2-40B4-BE49-F238E27FC236}">
                <a16:creationId xmlns:a16="http://schemas.microsoft.com/office/drawing/2014/main" id="{492CD629-8741-4B86-873D-574048EEABC6}"/>
              </a:ext>
            </a:extLst>
          </p:cNvPr>
          <p:cNvSpPr txBox="1"/>
          <p:nvPr/>
        </p:nvSpPr>
        <p:spPr>
          <a:xfrm>
            <a:off x="6298666" y="3391969"/>
            <a:ext cx="2706518" cy="954107"/>
          </a:xfrm>
          <a:prstGeom prst="rect">
            <a:avLst/>
          </a:prstGeom>
          <a:noFill/>
        </p:spPr>
        <p:txBody>
          <a:bodyPr wrap="square" rtlCol="0">
            <a:spAutoFit/>
          </a:bodyPr>
          <a:lstStyle/>
          <a:p>
            <a:r>
              <a:rPr lang="ja-JP" altLang="en-US" sz="1200" dirty="0">
                <a:solidFill>
                  <a:srgbClr val="C00000"/>
                </a:solidFill>
                <a:latin typeface="メイリオ" panose="020B0604030504040204" pitchFamily="50" charset="-128"/>
                <a:ea typeface="メイリオ" panose="020B0604030504040204" pitchFamily="50" charset="-128"/>
              </a:rPr>
              <a:t>被保険者証は、申込手続き完了後約</a:t>
            </a:r>
            <a:r>
              <a:rPr lang="en-US" altLang="ja-JP" sz="1200" dirty="0">
                <a:solidFill>
                  <a:srgbClr val="C00000"/>
                </a:solidFill>
                <a:latin typeface="メイリオ" panose="020B0604030504040204" pitchFamily="50" charset="-128"/>
                <a:ea typeface="メイリオ" panose="020B0604030504040204" pitchFamily="50" charset="-128"/>
              </a:rPr>
              <a:t>2</a:t>
            </a:r>
            <a:r>
              <a:rPr lang="ja-JP" altLang="en-US" sz="1200" dirty="0">
                <a:solidFill>
                  <a:srgbClr val="C00000"/>
                </a:solidFill>
                <a:latin typeface="メイリオ" panose="020B0604030504040204" pitchFamily="50" charset="-128"/>
                <a:ea typeface="メイリオ" panose="020B0604030504040204" pitchFamily="50" charset="-128"/>
              </a:rPr>
              <a:t>日～</a:t>
            </a:r>
            <a:r>
              <a:rPr lang="en-US" altLang="ja-JP" sz="1200" dirty="0">
                <a:solidFill>
                  <a:srgbClr val="C00000"/>
                </a:solidFill>
                <a:latin typeface="メイリオ" panose="020B0604030504040204" pitchFamily="50" charset="-128"/>
                <a:ea typeface="メイリオ" panose="020B0604030504040204" pitchFamily="50" charset="-128"/>
              </a:rPr>
              <a:t>9</a:t>
            </a:r>
            <a:r>
              <a:rPr lang="ja-JP" altLang="en-US" sz="1200" dirty="0">
                <a:solidFill>
                  <a:srgbClr val="C00000"/>
                </a:solidFill>
                <a:latin typeface="メイリオ" panose="020B0604030504040204" pitchFamily="50" charset="-128"/>
                <a:ea typeface="メイリオ" panose="020B0604030504040204" pitchFamily="50" charset="-128"/>
              </a:rPr>
              <a:t>日後にメールで送付されます。</a:t>
            </a:r>
            <a:endParaRPr lang="en-US" altLang="ja-JP" sz="1200" dirty="0">
              <a:solidFill>
                <a:srgbClr val="C00000"/>
              </a:solidFill>
              <a:latin typeface="メイリオ" panose="020B0604030504040204" pitchFamily="50" charset="-128"/>
              <a:ea typeface="メイリオ" panose="020B0604030504040204" pitchFamily="50" charset="-128"/>
            </a:endParaRPr>
          </a:p>
          <a:p>
            <a:r>
              <a:rPr lang="ja-JP" altLang="en-US" sz="1200" dirty="0">
                <a:solidFill>
                  <a:srgbClr val="C00000"/>
                </a:solidFill>
                <a:latin typeface="メイリオ" panose="020B0604030504040204" pitchFamily="50" charset="-128"/>
                <a:ea typeface="メイリオ" panose="020B0604030504040204" pitchFamily="50" charset="-128"/>
              </a:rPr>
              <a:t>（年始年末、</a:t>
            </a:r>
            <a:r>
              <a:rPr lang="en-US" altLang="ja-JP" sz="1200" dirty="0">
                <a:solidFill>
                  <a:srgbClr val="C00000"/>
                </a:solidFill>
                <a:latin typeface="メイリオ" panose="020B0604030504040204" pitchFamily="50" charset="-128"/>
                <a:ea typeface="メイリオ" panose="020B0604030504040204" pitchFamily="50" charset="-128"/>
              </a:rPr>
              <a:t>GW</a:t>
            </a:r>
            <a:r>
              <a:rPr lang="ja-JP" altLang="en-US" sz="1200" dirty="0">
                <a:solidFill>
                  <a:srgbClr val="C00000"/>
                </a:solidFill>
                <a:latin typeface="メイリオ" panose="020B0604030504040204" pitchFamily="50" charset="-128"/>
                <a:ea typeface="メイリオ" panose="020B0604030504040204" pitchFamily="50" charset="-128"/>
              </a:rPr>
              <a:t>等祝日を挟む場合は</a:t>
            </a:r>
            <a:r>
              <a:rPr lang="en-US" altLang="ja-JP" sz="1200" dirty="0">
                <a:solidFill>
                  <a:srgbClr val="C00000"/>
                </a:solidFill>
                <a:latin typeface="メイリオ" panose="020B0604030504040204" pitchFamily="50" charset="-128"/>
                <a:ea typeface="メイリオ" panose="020B0604030504040204" pitchFamily="50" charset="-128"/>
              </a:rPr>
              <a:t>10</a:t>
            </a:r>
            <a:r>
              <a:rPr lang="ja-JP" altLang="en-US" sz="1200" dirty="0">
                <a:solidFill>
                  <a:srgbClr val="C00000"/>
                </a:solidFill>
                <a:latin typeface="メイリオ" panose="020B0604030504040204" pitchFamily="50" charset="-128"/>
                <a:ea typeface="メイリオ" panose="020B0604030504040204" pitchFamily="50" charset="-128"/>
              </a:rPr>
              <a:t>日程かかる場合があります。）</a:t>
            </a:r>
            <a:endParaRPr lang="en-US" altLang="ja-JP" sz="1200" dirty="0">
              <a:solidFill>
                <a:srgbClr val="C00000"/>
              </a:solidFill>
              <a:latin typeface="メイリオ" panose="020B0604030504040204" pitchFamily="50" charset="-128"/>
              <a:ea typeface="メイリオ" panose="020B0604030504040204" pitchFamily="50" charset="-128"/>
            </a:endParaRPr>
          </a:p>
          <a:p>
            <a:endParaRPr kumimoji="1" lang="ja-JP" altLang="en-US" sz="800" dirty="0">
              <a:latin typeface="Arial"/>
            </a:endParaRPr>
          </a:p>
        </p:txBody>
      </p:sp>
      <p:sp>
        <p:nvSpPr>
          <p:cNvPr id="8" name="正方形/長方形 7">
            <a:extLst>
              <a:ext uri="{FF2B5EF4-FFF2-40B4-BE49-F238E27FC236}">
                <a16:creationId xmlns:a16="http://schemas.microsoft.com/office/drawing/2014/main" id="{488FE631-65CB-4BF6-A2A8-5B7E625CBF30}"/>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6">
            <a:extLst>
              <a:ext uri="{FF2B5EF4-FFF2-40B4-BE49-F238E27FC236}">
                <a16:creationId xmlns:a16="http://schemas.microsoft.com/office/drawing/2014/main" id="{C7E68A4F-A9C8-492D-BF05-2CA915EE2B6A}"/>
              </a:ext>
            </a:extLst>
          </p:cNvPr>
          <p:cNvSpPr txBox="1">
            <a:spLocks/>
          </p:cNvSpPr>
          <p:nvPr/>
        </p:nvSpPr>
        <p:spPr>
          <a:xfrm>
            <a:off x="89784"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８．受付完了メールの受信</a:t>
            </a:r>
          </a:p>
        </p:txBody>
      </p:sp>
      <p:cxnSp>
        <p:nvCxnSpPr>
          <p:cNvPr id="16" name="直線矢印コネクタ 15">
            <a:extLst>
              <a:ext uri="{FF2B5EF4-FFF2-40B4-BE49-F238E27FC236}">
                <a16:creationId xmlns:a16="http://schemas.microsoft.com/office/drawing/2014/main" id="{4CC5B975-1A8E-4470-837A-BD0A26177449}"/>
              </a:ext>
            </a:extLst>
          </p:cNvPr>
          <p:cNvCxnSpPr/>
          <p:nvPr/>
        </p:nvCxnSpPr>
        <p:spPr>
          <a:xfrm>
            <a:off x="5615709" y="3493652"/>
            <a:ext cx="682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E0013B8-FE48-4E8B-9B9E-3E2661491065}"/>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7A343254-6460-4240-978A-B9DEFA4EC8CF}"/>
              </a:ext>
            </a:extLst>
          </p:cNvPr>
          <p:cNvSpPr txBox="1"/>
          <p:nvPr/>
        </p:nvSpPr>
        <p:spPr>
          <a:xfrm>
            <a:off x="8571341" y="6520873"/>
            <a:ext cx="553911" cy="276999"/>
          </a:xfrm>
          <a:prstGeom prst="rect">
            <a:avLst/>
          </a:prstGeom>
          <a:noFill/>
        </p:spPr>
        <p:txBody>
          <a:bodyPr wrap="square" rtlCol="0">
            <a:spAutoFit/>
          </a:bodyPr>
          <a:lstStyle/>
          <a:p>
            <a:r>
              <a:rPr kumimoji="1" lang="en-US" altLang="ja-JP" sz="1200" dirty="0">
                <a:solidFill>
                  <a:schemeClr val="accent1"/>
                </a:solidFill>
                <a:latin typeface="Meiryo UI" panose="020B0604030504040204" pitchFamily="50" charset="-128"/>
                <a:ea typeface="Meiryo UI" panose="020B0604030504040204" pitchFamily="50" charset="-128"/>
              </a:rPr>
              <a:t>11</a:t>
            </a:r>
            <a:endParaRPr kumimoji="1" lang="ja-JP" altLang="en-US" sz="1200" dirty="0">
              <a:solidFill>
                <a:schemeClr val="accent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EAA6B1D-A18C-4343-93C6-D24D4EE9D43C}"/>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spTree>
    <p:extLst>
      <p:ext uri="{BB962C8B-B14F-4D97-AF65-F5344CB8AC3E}">
        <p14:creationId xmlns:p14="http://schemas.microsoft.com/office/powerpoint/2010/main" val="190947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1">
            <a:extLst>
              <a:ext uri="{FF2B5EF4-FFF2-40B4-BE49-F238E27FC236}">
                <a16:creationId xmlns:a16="http://schemas.microsoft.com/office/drawing/2014/main" id="{307746C9-F818-478D-AFF5-CFA3847F0FDB}"/>
              </a:ext>
            </a:extLst>
          </p:cNvPr>
          <p:cNvSpPr>
            <a:spLocks noGrp="1"/>
          </p:cNvSpPr>
          <p:nvPr>
            <p:ph idx="1"/>
          </p:nvPr>
        </p:nvSpPr>
        <p:spPr>
          <a:xfrm>
            <a:off x="291969" y="1082933"/>
            <a:ext cx="8639596" cy="1502229"/>
          </a:xfrm>
        </p:spPr>
        <p:txBody>
          <a:bodyPr>
            <a:noAutofit/>
          </a:bodyPr>
          <a:lstStyle/>
          <a:p>
            <a:pPr marL="0" indent="0">
              <a:lnSpc>
                <a:spcPct val="100000"/>
              </a:lnSpc>
              <a:spcBef>
                <a:spcPts val="0"/>
              </a:spcBef>
              <a:buNone/>
            </a:pPr>
            <a:r>
              <a:rPr lang="ja-JP" altLang="en-US" sz="1400" dirty="0">
                <a:latin typeface="メイリオ" panose="020B0604030504040204" pitchFamily="50" charset="-128"/>
                <a:ea typeface="メイリオ" panose="020B0604030504040204" pitchFamily="50" charset="-128"/>
              </a:rPr>
              <a:t>申込手続き完了後</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日～</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日程度で被</a:t>
            </a:r>
            <a:r>
              <a:rPr lang="ja-JP" altLang="en-US" sz="1400" dirty="0">
                <a:latin typeface="メイリオ" panose="020B0604030504040204" pitchFamily="50" charset="-128"/>
                <a:ea typeface="メイリオ" panose="020B0604030504040204" pitchFamily="50" charset="-128"/>
              </a:rPr>
              <a:t>保険者証（</a:t>
            </a:r>
            <a:r>
              <a:rPr lang="en-US" altLang="ja-JP" sz="1400" dirty="0">
                <a:latin typeface="メイリオ" panose="020B0604030504040204" pitchFamily="50" charset="-128"/>
                <a:ea typeface="メイリオ" panose="020B0604030504040204" pitchFamily="50" charset="-128"/>
              </a:rPr>
              <a:t>PDF</a:t>
            </a:r>
            <a:r>
              <a:rPr lang="ja-JP" altLang="en-US" sz="1400" dirty="0">
                <a:latin typeface="メイリオ" panose="020B0604030504040204" pitchFamily="50" charset="-128"/>
                <a:ea typeface="メイリオ" panose="020B0604030504040204" pitchFamily="50" charset="-128"/>
              </a:rPr>
              <a:t>ファイル）と</a:t>
            </a:r>
            <a:r>
              <a:rPr lang="ja-JP" altLang="en-US" sz="1400" dirty="0" smtClean="0">
                <a:latin typeface="メイリオ" panose="020B0604030504040204" pitchFamily="50" charset="-128"/>
                <a:ea typeface="メイリオ" panose="020B0604030504040204" pitchFamily="50" charset="-128"/>
              </a:rPr>
              <a:t>英文付保証明書が</a:t>
            </a:r>
            <a:r>
              <a:rPr lang="ja-JP" altLang="en-US" sz="1400" dirty="0">
                <a:latin typeface="メイリオ" panose="020B0604030504040204" pitchFamily="50" charset="-128"/>
                <a:ea typeface="メイリオ" panose="020B0604030504040204" pitchFamily="50" charset="-128"/>
              </a:rPr>
              <a:t>メールにて送信されます</a:t>
            </a:r>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年始年末、</a:t>
            </a:r>
            <a:r>
              <a:rPr lang="en-US" altLang="ja-JP" sz="1400" dirty="0">
                <a:latin typeface="メイリオ" panose="020B0604030504040204" pitchFamily="50" charset="-128"/>
                <a:ea typeface="メイリオ" panose="020B0604030504040204" pitchFamily="50" charset="-128"/>
              </a:rPr>
              <a:t>GW</a:t>
            </a:r>
            <a:r>
              <a:rPr lang="ja-JP" altLang="en-US" sz="1400" dirty="0">
                <a:latin typeface="メイリオ" panose="020B0604030504040204" pitchFamily="50" charset="-128"/>
                <a:ea typeface="メイリオ" panose="020B0604030504040204" pitchFamily="50" charset="-128"/>
              </a:rPr>
              <a:t>を挟む場合は</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日程かかる場合があります。）</a:t>
            </a:r>
            <a:endParaRPr lang="en-US" altLang="ja-JP" sz="1400" dirty="0">
              <a:latin typeface="メイリオ" panose="020B0604030504040204" pitchFamily="50" charset="-128"/>
              <a:ea typeface="メイリオ" panose="020B0604030504040204" pitchFamily="50" charset="-128"/>
            </a:endParaRPr>
          </a:p>
          <a:p>
            <a:pPr marL="0" indent="0">
              <a:lnSpc>
                <a:spcPct val="100000"/>
              </a:lnSpc>
              <a:spcBef>
                <a:spcPts val="0"/>
              </a:spcBef>
              <a:buNone/>
            </a:pPr>
            <a:endParaRPr lang="en-US" altLang="ja-JP" sz="1400" dirty="0">
              <a:latin typeface="メイリオ" panose="020B0604030504040204" pitchFamily="50" charset="-128"/>
              <a:ea typeface="メイリオ" panose="020B0604030504040204" pitchFamily="50" charset="-128"/>
            </a:endParaRPr>
          </a:p>
          <a:p>
            <a:pPr marL="0" indent="0">
              <a:lnSpc>
                <a:spcPct val="100000"/>
              </a:lnSpc>
              <a:spcBef>
                <a:spcPts val="0"/>
              </a:spcBef>
              <a:buNone/>
            </a:pPr>
            <a:r>
              <a:rPr lang="ja-JP" altLang="en-US" sz="1400" dirty="0">
                <a:latin typeface="メイリオ" panose="020B0604030504040204" pitchFamily="50" charset="-128"/>
                <a:ea typeface="メイリオ" panose="020B0604030504040204" pitchFamily="50" charset="-128"/>
              </a:rPr>
              <a:t>内容を確認の上、留学出発までに</a:t>
            </a:r>
            <a:r>
              <a:rPr lang="ja-JP" altLang="en-US" sz="1400" b="1" u="sng" dirty="0">
                <a:solidFill>
                  <a:srgbClr val="C00000"/>
                </a:solidFill>
                <a:latin typeface="メイリオ" panose="020B0604030504040204" pitchFamily="50" charset="-128"/>
                <a:ea typeface="メイリオ" panose="020B0604030504040204" pitchFamily="50" charset="-128"/>
              </a:rPr>
              <a:t>必ず印刷の上携行いただきますようお願いします</a:t>
            </a:r>
            <a:r>
              <a:rPr lang="ja-JP" altLang="en-US" sz="1400" dirty="0">
                <a:latin typeface="メイリオ" panose="020B0604030504040204" pitchFamily="50" charset="-128"/>
                <a:ea typeface="メイリオ" panose="020B0604030504040204" pitchFamily="50" charset="-128"/>
              </a:rPr>
              <a:t>。（印刷・携行をお忘れになると海外で診療にかかる際にキャッシュレスサービスを受けられず、高額な治療費の立替が発生する可能性があります。</a:t>
            </a:r>
          </a:p>
        </p:txBody>
      </p:sp>
      <p:grpSp>
        <p:nvGrpSpPr>
          <p:cNvPr id="4" name="グループ化 3">
            <a:extLst>
              <a:ext uri="{FF2B5EF4-FFF2-40B4-BE49-F238E27FC236}">
                <a16:creationId xmlns:a16="http://schemas.microsoft.com/office/drawing/2014/main" id="{44634F58-6ABD-4167-8A94-B6B60FB3108B}"/>
              </a:ext>
            </a:extLst>
          </p:cNvPr>
          <p:cNvGrpSpPr/>
          <p:nvPr/>
        </p:nvGrpSpPr>
        <p:grpSpPr>
          <a:xfrm>
            <a:off x="691304" y="2756446"/>
            <a:ext cx="7620000" cy="3018621"/>
            <a:chOff x="495300" y="2831697"/>
            <a:chExt cx="7620000" cy="3018621"/>
          </a:xfrm>
        </p:grpSpPr>
        <p:pic>
          <p:nvPicPr>
            <p:cNvPr id="5" name="Picture 2">
              <a:extLst>
                <a:ext uri="{FF2B5EF4-FFF2-40B4-BE49-F238E27FC236}">
                  <a16:creationId xmlns:a16="http://schemas.microsoft.com/office/drawing/2014/main" id="{24978754-F5C8-452C-AE16-77543852F5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45" b="6930"/>
            <a:stretch/>
          </p:blipFill>
          <p:spPr bwMode="auto">
            <a:xfrm>
              <a:off x="495300" y="2831697"/>
              <a:ext cx="7620000" cy="30186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下矢印 5">
              <a:extLst>
                <a:ext uri="{FF2B5EF4-FFF2-40B4-BE49-F238E27FC236}">
                  <a16:creationId xmlns:a16="http://schemas.microsoft.com/office/drawing/2014/main" id="{DA48196E-5FE6-4661-B806-1637F8C07F2F}"/>
                </a:ext>
              </a:extLst>
            </p:cNvPr>
            <p:cNvSpPr/>
            <p:nvPr/>
          </p:nvSpPr>
          <p:spPr>
            <a:xfrm rot="6218832">
              <a:off x="2173020" y="3580206"/>
              <a:ext cx="525101" cy="503103"/>
            </a:xfrm>
            <a:prstGeom prst="downArrow">
              <a:avLst/>
            </a:prstGeom>
            <a:solidFill>
              <a:srgbClr val="FF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8" name="正方形/長方形 7">
            <a:extLst>
              <a:ext uri="{FF2B5EF4-FFF2-40B4-BE49-F238E27FC236}">
                <a16:creationId xmlns:a16="http://schemas.microsoft.com/office/drawing/2014/main" id="{A91180FF-068C-40B6-A72C-EEAFD1FC60EE}"/>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6">
            <a:extLst>
              <a:ext uri="{FF2B5EF4-FFF2-40B4-BE49-F238E27FC236}">
                <a16:creationId xmlns:a16="http://schemas.microsoft.com/office/drawing/2014/main" id="{592DB25C-C6BE-4925-8953-71DC5050ED97}"/>
              </a:ext>
            </a:extLst>
          </p:cNvPr>
          <p:cNvSpPr txBox="1">
            <a:spLocks/>
          </p:cNvSpPr>
          <p:nvPr/>
        </p:nvSpPr>
        <p:spPr>
          <a:xfrm>
            <a:off x="89784" y="129521"/>
            <a:ext cx="8915400" cy="6477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６．被</a:t>
            </a:r>
            <a:r>
              <a:rPr lang="ja-JP" altLang="en-US" sz="3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保険者証・英文付保証明書案内メール</a:t>
            </a:r>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の受信</a:t>
            </a:r>
          </a:p>
        </p:txBody>
      </p:sp>
      <p:sp>
        <p:nvSpPr>
          <p:cNvPr id="13" name="テキスト ボックス 12">
            <a:extLst>
              <a:ext uri="{FF2B5EF4-FFF2-40B4-BE49-F238E27FC236}">
                <a16:creationId xmlns:a16="http://schemas.microsoft.com/office/drawing/2014/main" id="{CE7A26D6-5995-4D4A-AAAA-E2A4D1A22392}"/>
              </a:ext>
            </a:extLst>
          </p:cNvPr>
          <p:cNvSpPr txBox="1"/>
          <p:nvPr/>
        </p:nvSpPr>
        <p:spPr>
          <a:xfrm>
            <a:off x="2992577" y="3740722"/>
            <a:ext cx="4645892" cy="276999"/>
          </a:xfrm>
          <a:prstGeom prst="rect">
            <a:avLst/>
          </a:prstGeom>
          <a:noFill/>
          <a:ln>
            <a:solidFill>
              <a:srgbClr val="C00000"/>
            </a:solidFill>
          </a:ln>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メールに添付されている</a:t>
            </a:r>
            <a:r>
              <a:rPr kumimoji="1" lang="en-US" altLang="ja-JP" sz="1200" dirty="0">
                <a:latin typeface="メイリオ" panose="020B0604030504040204" pitchFamily="50" charset="-128"/>
                <a:ea typeface="メイリオ" panose="020B0604030504040204" pitchFamily="50" charset="-128"/>
              </a:rPr>
              <a:t>PDF</a:t>
            </a:r>
            <a:r>
              <a:rPr kumimoji="1" lang="ja-JP" altLang="en-US" sz="1200" dirty="0">
                <a:latin typeface="メイリオ" panose="020B0604030504040204" pitchFamily="50" charset="-128"/>
                <a:ea typeface="メイリオ" panose="020B0604030504040204" pitchFamily="50" charset="-128"/>
              </a:rPr>
              <a:t>ファイルをダウンロードして印刷</a:t>
            </a:r>
          </a:p>
        </p:txBody>
      </p:sp>
      <p:cxnSp>
        <p:nvCxnSpPr>
          <p:cNvPr id="14" name="直線コネクタ 13">
            <a:extLst>
              <a:ext uri="{FF2B5EF4-FFF2-40B4-BE49-F238E27FC236}">
                <a16:creationId xmlns:a16="http://schemas.microsoft.com/office/drawing/2014/main" id="{7EF7DBFF-19D4-4384-A373-F34A3901527F}"/>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A1C607D-1719-4D4E-89F3-209451DAE302}"/>
              </a:ext>
            </a:extLst>
          </p:cNvPr>
          <p:cNvSpPr txBox="1"/>
          <p:nvPr/>
        </p:nvSpPr>
        <p:spPr>
          <a:xfrm>
            <a:off x="8571341" y="6520873"/>
            <a:ext cx="553911" cy="276999"/>
          </a:xfrm>
          <a:prstGeom prst="rect">
            <a:avLst/>
          </a:prstGeom>
          <a:noFill/>
        </p:spPr>
        <p:txBody>
          <a:bodyPr wrap="square" rtlCol="0">
            <a:spAutoFit/>
          </a:bodyPr>
          <a:lstStyle/>
          <a:p>
            <a:r>
              <a:rPr kumimoji="1" lang="en-US" altLang="ja-JP" sz="1200" dirty="0">
                <a:solidFill>
                  <a:schemeClr val="accent1"/>
                </a:solidFill>
                <a:latin typeface="Meiryo UI" panose="020B0604030504040204" pitchFamily="50" charset="-128"/>
                <a:ea typeface="Meiryo UI" panose="020B0604030504040204" pitchFamily="50" charset="-128"/>
              </a:rPr>
              <a:t>12</a:t>
            </a:r>
            <a:endParaRPr kumimoji="1" lang="ja-JP" altLang="en-US" sz="1200" dirty="0">
              <a:solidFill>
                <a:schemeClr val="accent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4753B1B-663A-46EF-AF72-3F2E63F8F7E9}"/>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sp>
        <p:nvSpPr>
          <p:cNvPr id="12" name="テキスト ボックス 11">
            <a:extLst>
              <a:ext uri="{FF2B5EF4-FFF2-40B4-BE49-F238E27FC236}">
                <a16:creationId xmlns:a16="http://schemas.microsoft.com/office/drawing/2014/main" id="{97869EAE-460E-463D-A3F7-14959F770D37}"/>
              </a:ext>
            </a:extLst>
          </p:cNvPr>
          <p:cNvSpPr txBox="1"/>
          <p:nvPr/>
        </p:nvSpPr>
        <p:spPr>
          <a:xfrm>
            <a:off x="5634182" y="6129306"/>
            <a:ext cx="3371002"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付帯海学の手続きは以上です。</a:t>
            </a:r>
          </a:p>
        </p:txBody>
      </p:sp>
    </p:spTree>
    <p:extLst>
      <p:ext uri="{BB962C8B-B14F-4D97-AF65-F5344CB8AC3E}">
        <p14:creationId xmlns:p14="http://schemas.microsoft.com/office/powerpoint/2010/main" val="302115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7DBF307-3462-4D30-8BAB-598F79E97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タイトル 1">
            <a:extLst>
              <a:ext uri="{FF2B5EF4-FFF2-40B4-BE49-F238E27FC236}">
                <a16:creationId xmlns:a16="http://schemas.microsoft.com/office/drawing/2014/main" id="{5A2BD9CF-DA84-415B-9C42-BCE2F98CBEF2}"/>
              </a:ext>
            </a:extLst>
          </p:cNvPr>
          <p:cNvSpPr txBox="1">
            <a:spLocks/>
          </p:cNvSpPr>
          <p:nvPr/>
        </p:nvSpPr>
        <p:spPr>
          <a:xfrm>
            <a:off x="120544" y="1201878"/>
            <a:ext cx="908811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3508" kern="1200">
                <a:solidFill>
                  <a:schemeClr val="tx1">
                    <a:lumMod val="75000"/>
                    <a:lumOff val="25000"/>
                  </a:schemeClr>
                </a:solidFill>
                <a:latin typeface="+mj-lt"/>
                <a:ea typeface="+mj-ea"/>
                <a:cs typeface="+mj-cs"/>
              </a:defRPr>
            </a:lvl1pPr>
          </a:lstStyle>
          <a:p>
            <a:r>
              <a:rPr lang="ja-JP" altLang="en-US" sz="4400" b="1" dirty="0">
                <a:latin typeface="Meiryo UI" panose="020B0604030504040204" pitchFamily="50" charset="-128"/>
                <a:ea typeface="Meiryo UI" panose="020B0604030504040204" pitchFamily="50" charset="-128"/>
              </a:rPr>
              <a:t>危機管理サービス</a:t>
            </a:r>
            <a:r>
              <a:rPr lang="zh-CN" altLang="en-US" sz="4400" b="1" dirty="0">
                <a:latin typeface="Meiryo UI" panose="020B0604030504040204" pitchFamily="50" charset="-128"/>
                <a:ea typeface="Meiryo UI" panose="020B0604030504040204" pitchFamily="50" charset="-128"/>
              </a:rPr>
              <a:t>「</a:t>
            </a:r>
            <a:r>
              <a:rPr lang="en-US" altLang="ja-JP" sz="4400" b="1" dirty="0">
                <a:latin typeface="Meiryo UI" panose="020B0604030504040204" pitchFamily="50" charset="-128"/>
                <a:ea typeface="Meiryo UI" panose="020B0604030504040204" pitchFamily="50" charset="-128"/>
              </a:rPr>
              <a:t>J-TAS</a:t>
            </a:r>
            <a:r>
              <a:rPr lang="zh-CN" altLang="en-US" sz="4400" b="1" dirty="0">
                <a:latin typeface="Meiryo UI" panose="020B0604030504040204" pitchFamily="50" charset="-128"/>
                <a:ea typeface="Meiryo UI" panose="020B0604030504040204" pitchFamily="50" charset="-128"/>
              </a:rPr>
              <a:t>」</a:t>
            </a:r>
            <a:endParaRPr lang="en-US" altLang="ja-JP" sz="4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022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BE43C68-FC68-8FFA-0585-D98AF453FA13}"/>
              </a:ext>
            </a:extLst>
          </p:cNvPr>
          <p:cNvSpPr txBox="1"/>
          <p:nvPr/>
        </p:nvSpPr>
        <p:spPr>
          <a:xfrm>
            <a:off x="0" y="64655"/>
            <a:ext cx="6941128" cy="646331"/>
          </a:xfrm>
          <a:prstGeom prst="rect">
            <a:avLst/>
          </a:prstGeom>
          <a:noFill/>
        </p:spPr>
        <p:txBody>
          <a:bodyPr wrap="square">
            <a:spAutoFit/>
          </a:bodyPr>
          <a:lstStyle/>
          <a:p>
            <a:r>
              <a:rPr lang="ja-JP" altLang="en-US" sz="3600" b="1" i="0" u="none" strike="noStrike" baseline="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１．申込確認・支払手続き</a:t>
            </a:r>
            <a:endParaRPr lang="ja-JP" altLang="en-US" sz="3600" dirty="0">
              <a:effectLst>
                <a:outerShdw blurRad="38100" dist="38100" dir="2700000" algn="tl">
                  <a:srgbClr val="000000">
                    <a:alpha val="43137"/>
                  </a:srgbClr>
                </a:outerShdw>
              </a:effectLst>
            </a:endParaRPr>
          </a:p>
        </p:txBody>
      </p:sp>
      <p:cxnSp>
        <p:nvCxnSpPr>
          <p:cNvPr id="7" name="直線コネクタ 6">
            <a:extLst>
              <a:ext uri="{FF2B5EF4-FFF2-40B4-BE49-F238E27FC236}">
                <a16:creationId xmlns:a16="http://schemas.microsoft.com/office/drawing/2014/main" id="{A0EEEDC1-0A84-2FA7-6B75-1EC40A99DE6E}"/>
              </a:ext>
            </a:extLst>
          </p:cNvPr>
          <p:cNvCxnSpPr>
            <a:cxnSpLocks/>
          </p:cNvCxnSpPr>
          <p:nvPr/>
        </p:nvCxnSpPr>
        <p:spPr>
          <a:xfrm>
            <a:off x="0" y="650240"/>
            <a:ext cx="9144000"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1A66E5A8-E35B-FACE-BB38-FE54E9B24952}"/>
              </a:ext>
            </a:extLst>
          </p:cNvPr>
          <p:cNvSpPr txBox="1"/>
          <p:nvPr/>
        </p:nvSpPr>
        <p:spPr>
          <a:xfrm>
            <a:off x="133004" y="710986"/>
            <a:ext cx="8848436" cy="646331"/>
          </a:xfrm>
          <a:prstGeom prst="rect">
            <a:avLst/>
          </a:prstGeom>
          <a:noFill/>
        </p:spPr>
        <p:txBody>
          <a:bodyPr wrap="square">
            <a:spAutoFit/>
          </a:bodyPr>
          <a:lstStyle/>
          <a:p>
            <a:r>
              <a:rPr lang="ja-JP" altLang="en-US" sz="1800" b="0" i="0" u="none" strike="noStrike" baseline="0" dirty="0">
                <a:latin typeface="メイリオ" panose="020B0604030504040204" pitchFamily="50" charset="-128"/>
                <a:ea typeface="メイリオ" panose="020B0604030504040204" pitchFamily="50" charset="-128"/>
              </a:rPr>
              <a:t>大学担当課から「</a:t>
            </a:r>
            <a:r>
              <a:rPr lang="en-US" altLang="ja-JP" sz="1800" b="0" i="0" u="none" strike="noStrike" baseline="0" dirty="0">
                <a:latin typeface="メイリオ" panose="020B0604030504040204" pitchFamily="50" charset="-128"/>
                <a:ea typeface="メイリオ" panose="020B0604030504040204" pitchFamily="50" charset="-128"/>
              </a:rPr>
              <a:t>J-TAS</a:t>
            </a:r>
            <a:r>
              <a:rPr lang="ja-JP" altLang="en-US" sz="1800" b="0" i="0" u="none" strike="noStrike" baseline="0" dirty="0">
                <a:latin typeface="メイリオ" panose="020B0604030504040204" pitchFamily="50" charset="-128"/>
                <a:ea typeface="メイリオ" panose="020B0604030504040204" pitchFamily="50" charset="-128"/>
              </a:rPr>
              <a:t>費用お支払いのご案内」がメールにて送信されます。</a:t>
            </a:r>
          </a:p>
          <a:p>
            <a:r>
              <a:rPr lang="ja-JP" altLang="en-US" dirty="0">
                <a:latin typeface="メイリオ" panose="020B0604030504040204" pitchFamily="50" charset="-128"/>
                <a:ea typeface="メイリオ" panose="020B0604030504040204" pitchFamily="50" charset="-128"/>
              </a:rPr>
              <a:t>メール記載の</a:t>
            </a:r>
            <a:r>
              <a:rPr lang="en-US" altLang="ja-JP" dirty="0">
                <a:latin typeface="メイリオ" panose="020B0604030504040204" pitchFamily="50" charset="-128"/>
                <a:ea typeface="メイリオ" panose="020B0604030504040204" pitchFamily="50" charset="-128"/>
              </a:rPr>
              <a:t>URL</a:t>
            </a:r>
            <a:r>
              <a:rPr lang="ja-JP" altLang="en-US" dirty="0">
                <a:latin typeface="メイリオ" panose="020B0604030504040204" pitchFamily="50" charset="-128"/>
                <a:ea typeface="メイリオ" panose="020B0604030504040204" pitchFamily="50" charset="-128"/>
              </a:rPr>
              <a:t>から</a:t>
            </a:r>
            <a:r>
              <a:rPr lang="en-US" altLang="ja-JP" sz="1800" b="0" i="0" u="none" strike="noStrike" baseline="0" dirty="0">
                <a:latin typeface="メイリオ" panose="020B0604030504040204" pitchFamily="50" charset="-128"/>
                <a:ea typeface="メイリオ" panose="020B0604030504040204" pitchFamily="50" charset="-128"/>
              </a:rPr>
              <a:t>3</a:t>
            </a:r>
            <a:r>
              <a:rPr lang="ja-JP" altLang="en-US" sz="1800" b="0" i="0" u="none" strike="noStrike" baseline="0" dirty="0">
                <a:latin typeface="メイリオ" panose="020B0604030504040204" pitchFamily="50" charset="-128"/>
                <a:ea typeface="メイリオ" panose="020B0604030504040204" pitchFamily="50" charset="-128"/>
              </a:rPr>
              <a:t>日以内にクレジットカードにて費用をお支払い</a:t>
            </a:r>
            <a:r>
              <a:rPr lang="ja-JP" altLang="en-US" sz="1800" b="0" i="0" u="none" strike="noStrike" baseline="0" dirty="0">
                <a:solidFill>
                  <a:srgbClr val="000000"/>
                </a:solidFill>
                <a:latin typeface="メイリオ" panose="020B0604030504040204" pitchFamily="50" charset="-128"/>
                <a:ea typeface="メイリオ" panose="020B0604030504040204" pitchFamily="50" charset="-128"/>
              </a:rPr>
              <a:t>ください。</a:t>
            </a:r>
            <a:endParaRPr lang="ja-JP" altLang="en-US" dirty="0"/>
          </a:p>
        </p:txBody>
      </p:sp>
      <p:pic>
        <p:nvPicPr>
          <p:cNvPr id="13" name="図 12">
            <a:extLst>
              <a:ext uri="{FF2B5EF4-FFF2-40B4-BE49-F238E27FC236}">
                <a16:creationId xmlns:a16="http://schemas.microsoft.com/office/drawing/2014/main" id="{33E453E9-1125-1A0B-E00C-BAB435A78269}"/>
              </a:ext>
            </a:extLst>
          </p:cNvPr>
          <p:cNvPicPr>
            <a:picLocks noChangeAspect="1"/>
          </p:cNvPicPr>
          <p:nvPr/>
        </p:nvPicPr>
        <p:blipFill>
          <a:blip r:embed="rId2"/>
          <a:stretch>
            <a:fillRect/>
          </a:stretch>
        </p:blipFill>
        <p:spPr>
          <a:xfrm>
            <a:off x="330553" y="1597621"/>
            <a:ext cx="4626255" cy="4034719"/>
          </a:xfrm>
          <a:prstGeom prst="rect">
            <a:avLst/>
          </a:prstGeom>
          <a:ln>
            <a:solidFill>
              <a:schemeClr val="accent1"/>
            </a:solidFill>
          </a:ln>
        </p:spPr>
      </p:pic>
      <p:pic>
        <p:nvPicPr>
          <p:cNvPr id="15" name="図 14">
            <a:extLst>
              <a:ext uri="{FF2B5EF4-FFF2-40B4-BE49-F238E27FC236}">
                <a16:creationId xmlns:a16="http://schemas.microsoft.com/office/drawing/2014/main" id="{3A0BC129-2E24-A815-20F9-DD5BD5566AAC}"/>
              </a:ext>
            </a:extLst>
          </p:cNvPr>
          <p:cNvPicPr>
            <a:picLocks noChangeAspect="1"/>
          </p:cNvPicPr>
          <p:nvPr/>
        </p:nvPicPr>
        <p:blipFill>
          <a:blip r:embed="rId3"/>
          <a:stretch>
            <a:fillRect/>
          </a:stretch>
        </p:blipFill>
        <p:spPr>
          <a:xfrm>
            <a:off x="5205444" y="1597621"/>
            <a:ext cx="3775996" cy="3548678"/>
          </a:xfrm>
          <a:prstGeom prst="rect">
            <a:avLst/>
          </a:prstGeom>
          <a:ln>
            <a:solidFill>
              <a:schemeClr val="accent1"/>
            </a:solidFill>
          </a:ln>
        </p:spPr>
      </p:pic>
      <p:sp>
        <p:nvSpPr>
          <p:cNvPr id="16" name="矢印: 右 15">
            <a:extLst>
              <a:ext uri="{FF2B5EF4-FFF2-40B4-BE49-F238E27FC236}">
                <a16:creationId xmlns:a16="http://schemas.microsoft.com/office/drawing/2014/main" id="{B9D90C59-9342-AB18-824C-2E64680E6142}"/>
              </a:ext>
            </a:extLst>
          </p:cNvPr>
          <p:cNvSpPr/>
          <p:nvPr/>
        </p:nvSpPr>
        <p:spPr>
          <a:xfrm>
            <a:off x="4297388" y="2967926"/>
            <a:ext cx="805912" cy="647054"/>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798A432-BF34-3CD8-079D-DBE8D2AA1AF2}"/>
              </a:ext>
            </a:extLst>
          </p:cNvPr>
          <p:cNvSpPr txBox="1"/>
          <p:nvPr/>
        </p:nvSpPr>
        <p:spPr>
          <a:xfrm>
            <a:off x="276126" y="5693647"/>
            <a:ext cx="3658200" cy="400110"/>
          </a:xfrm>
          <a:prstGeom prst="rect">
            <a:avLst/>
          </a:prstGeom>
          <a:noFill/>
        </p:spPr>
        <p:txBody>
          <a:bodyPr wrap="square">
            <a:spAutoFit/>
          </a:bodyPr>
          <a:lstStyle/>
          <a:p>
            <a:r>
              <a:rPr lang="ja-JP" altLang="en-US" sz="1000" b="1" i="0" u="none" strike="noStrike" baseline="0" dirty="0">
                <a:solidFill>
                  <a:srgbClr val="FF0000"/>
                </a:solidFill>
                <a:latin typeface="メイリオ" panose="020B0604030504040204" pitchFamily="50" charset="-128"/>
                <a:ea typeface="メイリオ" panose="020B0604030504040204" pitchFamily="50" charset="-128"/>
              </a:rPr>
              <a:t>ご注意：新</a:t>
            </a:r>
            <a:r>
              <a:rPr lang="en-US" altLang="ja-JP" sz="1000" b="1" i="0" u="none" strike="noStrike" baseline="0" dirty="0">
                <a:solidFill>
                  <a:srgbClr val="FF0000"/>
                </a:solidFill>
                <a:latin typeface="メイリオ" panose="020B0604030504040204" pitchFamily="50" charset="-128"/>
                <a:ea typeface="メイリオ" panose="020B0604030504040204" pitchFamily="50" charset="-128"/>
              </a:rPr>
              <a:t>J-Box</a:t>
            </a:r>
            <a:r>
              <a:rPr lang="ja-JP" altLang="en-US" sz="1000" b="1" i="0" u="none" strike="noStrike" baseline="0" dirty="0">
                <a:solidFill>
                  <a:srgbClr val="FF0000"/>
                </a:solidFill>
                <a:latin typeface="メイリオ" panose="020B0604030504040204" pitchFamily="50" charset="-128"/>
                <a:ea typeface="メイリオ" panose="020B0604030504040204" pitchFamily="50" charset="-128"/>
              </a:rPr>
              <a:t>画面及びメール文面等は開発中のものです。今後変更等の可能性があります。ご了承ください。</a:t>
            </a:r>
            <a:endParaRPr lang="ja-JP" altLang="en-US" sz="1000" b="1" dirty="0">
              <a:solidFill>
                <a:srgbClr val="FF0000"/>
              </a:solidFill>
            </a:endParaRPr>
          </a:p>
        </p:txBody>
      </p:sp>
      <p:cxnSp>
        <p:nvCxnSpPr>
          <p:cNvPr id="9" name="直線コネクタ 8">
            <a:extLst>
              <a:ext uri="{FF2B5EF4-FFF2-40B4-BE49-F238E27FC236}">
                <a16:creationId xmlns:a16="http://schemas.microsoft.com/office/drawing/2014/main" id="{5B9701BC-115D-404B-B243-57357A9F41B2}"/>
              </a:ext>
            </a:extLst>
          </p:cNvPr>
          <p:cNvCxnSpPr/>
          <p:nvPr/>
        </p:nvCxnSpPr>
        <p:spPr>
          <a:xfrm>
            <a:off x="0" y="638852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355E6D1-4D44-4C15-B538-EF91A77E1E5B}"/>
              </a:ext>
            </a:extLst>
          </p:cNvPr>
          <p:cNvSpPr txBox="1"/>
          <p:nvPr/>
        </p:nvSpPr>
        <p:spPr>
          <a:xfrm>
            <a:off x="133004" y="6449833"/>
            <a:ext cx="1258725" cy="307777"/>
          </a:xfrm>
          <a:prstGeom prst="rect">
            <a:avLst/>
          </a:prstGeom>
          <a:noFill/>
        </p:spPr>
        <p:txBody>
          <a:bodyPr wrap="square" rtlCol="0">
            <a:spAutoFit/>
          </a:bodyPr>
          <a:lstStyle/>
          <a:p>
            <a:r>
              <a:rPr kumimoji="1" lang="en-US" altLang="ja-JP" sz="1400" b="1" dirty="0">
                <a:solidFill>
                  <a:schemeClr val="accent1"/>
                </a:solidFill>
                <a:latin typeface="Meiryo UI" panose="020B0604030504040204" pitchFamily="50" charset="-128"/>
                <a:ea typeface="Meiryo UI" panose="020B0604030504040204" pitchFamily="50" charset="-128"/>
              </a:rPr>
              <a:t>J-TAS</a:t>
            </a:r>
            <a:endParaRPr kumimoji="1" lang="ja-JP" altLang="en-US" sz="1400" b="1" dirty="0">
              <a:solidFill>
                <a:schemeClr val="accent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5349083-5B40-4125-826F-5C14221634A5}"/>
              </a:ext>
            </a:extLst>
          </p:cNvPr>
          <p:cNvSpPr txBox="1"/>
          <p:nvPr/>
        </p:nvSpPr>
        <p:spPr>
          <a:xfrm>
            <a:off x="8427529" y="6480298"/>
            <a:ext cx="553911" cy="276999"/>
          </a:xfrm>
          <a:prstGeom prst="rect">
            <a:avLst/>
          </a:prstGeom>
          <a:noFill/>
        </p:spPr>
        <p:txBody>
          <a:bodyPr wrap="square" rtlCol="0">
            <a:spAutoFit/>
          </a:bodyPr>
          <a:lstStyle/>
          <a:p>
            <a:r>
              <a:rPr kumimoji="1" lang="en-US" altLang="ja-JP" sz="1200" dirty="0" smtClean="0">
                <a:solidFill>
                  <a:schemeClr val="accent1"/>
                </a:solidFill>
                <a:latin typeface="Meiryo UI" panose="020B0604030504040204" pitchFamily="50" charset="-128"/>
                <a:ea typeface="Meiryo UI" panose="020B0604030504040204" pitchFamily="50" charset="-128"/>
              </a:rPr>
              <a:t>14</a:t>
            </a:r>
            <a:endParaRPr kumimoji="1" lang="ja-JP" altLang="en-US" sz="1200" dirty="0">
              <a:solidFill>
                <a:schemeClr val="accent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130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3F30-C3C8-DD45-8369-C4517AC8254E}"/>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6F07D014-2134-E78D-4600-482500665C06}"/>
              </a:ext>
            </a:extLst>
          </p:cNvPr>
          <p:cNvPicPr>
            <a:picLocks noChangeAspect="1"/>
          </p:cNvPicPr>
          <p:nvPr/>
        </p:nvPicPr>
        <p:blipFill>
          <a:blip r:embed="rId2"/>
          <a:stretch>
            <a:fillRect/>
          </a:stretch>
        </p:blipFill>
        <p:spPr>
          <a:xfrm>
            <a:off x="269422" y="1427418"/>
            <a:ext cx="4495084" cy="4588006"/>
          </a:xfrm>
          <a:prstGeom prst="rect">
            <a:avLst/>
          </a:prstGeom>
          <a:ln>
            <a:solidFill>
              <a:schemeClr val="accent1"/>
            </a:solidFill>
          </a:ln>
        </p:spPr>
      </p:pic>
      <p:sp>
        <p:nvSpPr>
          <p:cNvPr id="5" name="テキスト ボックス 4">
            <a:extLst>
              <a:ext uri="{FF2B5EF4-FFF2-40B4-BE49-F238E27FC236}">
                <a16:creationId xmlns:a16="http://schemas.microsoft.com/office/drawing/2014/main" id="{B59FA309-0C7B-810A-5302-73D9716790C6}"/>
              </a:ext>
            </a:extLst>
          </p:cNvPr>
          <p:cNvSpPr txBox="1"/>
          <p:nvPr/>
        </p:nvSpPr>
        <p:spPr>
          <a:xfrm>
            <a:off x="0" y="64655"/>
            <a:ext cx="6941128" cy="646331"/>
          </a:xfrm>
          <a:prstGeom prst="rect">
            <a:avLst/>
          </a:prstGeom>
          <a:noFill/>
        </p:spPr>
        <p:txBody>
          <a:bodyPr wrap="square">
            <a:spAutoFit/>
          </a:bodyPr>
          <a:lstStyle/>
          <a:p>
            <a:r>
              <a:rPr lang="ja-JP" altLang="en-US" sz="3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２．登録完了メールの受信</a:t>
            </a:r>
            <a:endParaRPr lang="ja-JP" altLang="en-US" sz="3600" dirty="0">
              <a:effectLst>
                <a:outerShdw blurRad="38100" dist="38100" dir="2700000" algn="tl">
                  <a:srgbClr val="000000">
                    <a:alpha val="43137"/>
                  </a:srgbClr>
                </a:outerShdw>
              </a:effectLst>
            </a:endParaRPr>
          </a:p>
        </p:txBody>
      </p:sp>
      <p:cxnSp>
        <p:nvCxnSpPr>
          <p:cNvPr id="7" name="直線コネクタ 6">
            <a:extLst>
              <a:ext uri="{FF2B5EF4-FFF2-40B4-BE49-F238E27FC236}">
                <a16:creationId xmlns:a16="http://schemas.microsoft.com/office/drawing/2014/main" id="{2179A896-A9DE-E31A-DDDB-0607E11DF6A2}"/>
              </a:ext>
            </a:extLst>
          </p:cNvPr>
          <p:cNvCxnSpPr>
            <a:cxnSpLocks/>
          </p:cNvCxnSpPr>
          <p:nvPr/>
        </p:nvCxnSpPr>
        <p:spPr>
          <a:xfrm>
            <a:off x="0" y="650240"/>
            <a:ext cx="9144000" cy="0"/>
          </a:xfrm>
          <a:prstGeom prst="line">
            <a:avLst/>
          </a:prstGeom>
          <a:ln w="76200">
            <a:solidFill>
              <a:srgbClr val="0070C0"/>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8FA0247D-3198-DF2B-E71B-9BAC7DE9ADF9}"/>
              </a:ext>
            </a:extLst>
          </p:cNvPr>
          <p:cNvSpPr txBox="1"/>
          <p:nvPr/>
        </p:nvSpPr>
        <p:spPr>
          <a:xfrm>
            <a:off x="133004" y="710986"/>
            <a:ext cx="8848436" cy="584775"/>
          </a:xfrm>
          <a:prstGeom prst="rect">
            <a:avLst/>
          </a:prstGeom>
          <a:noFill/>
        </p:spPr>
        <p:txBody>
          <a:bodyPr wrap="square">
            <a:spAutoFit/>
          </a:bodyPr>
          <a:lstStyle/>
          <a:p>
            <a:pPr algn="l"/>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支払が完了後、自動で登録完了メールをご確認ください。案内のメール</a:t>
            </a:r>
            <a:r>
              <a:rPr lang="en-US" altLang="ja-JP" sz="1600" b="0" i="0" u="none" strike="noStrike" baseline="0" dirty="0">
                <a:solidFill>
                  <a:srgbClr val="000000"/>
                </a:solidFill>
                <a:latin typeface="メイリオ" panose="020B0604030504040204" pitchFamily="50" charset="-128"/>
                <a:ea typeface="メイリオ" panose="020B0604030504040204" pitchFamily="50" charset="-128"/>
              </a:rPr>
              <a:t>URL</a:t>
            </a:r>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から</a:t>
            </a:r>
            <a:r>
              <a:rPr lang="en-US" altLang="ja-JP" sz="1600" b="0" i="0" u="none" strike="noStrike" baseline="0" dirty="0">
                <a:solidFill>
                  <a:srgbClr val="000000"/>
                </a:solidFill>
                <a:latin typeface="メイリオ" panose="020B0604030504040204" pitchFamily="50" charset="-128"/>
                <a:ea typeface="メイリオ" panose="020B0604030504040204" pitchFamily="50" charset="-128"/>
              </a:rPr>
              <a:t>J-TAS</a:t>
            </a:r>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資料を確認し、印刷</a:t>
            </a:r>
            <a:r>
              <a:rPr lang="ja-JP" altLang="en-US" sz="1600" b="0" i="0" u="none" strike="noStrike" baseline="0" dirty="0" smtClean="0">
                <a:solidFill>
                  <a:srgbClr val="000000"/>
                </a:solidFill>
                <a:latin typeface="メイリオ" panose="020B0604030504040204" pitchFamily="50" charset="-128"/>
                <a:ea typeface="メイリオ" panose="020B0604030504040204" pitchFamily="50" charset="-128"/>
              </a:rPr>
              <a:t>いただきます</a:t>
            </a:r>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ようお願いします。</a:t>
            </a:r>
            <a:endParaRPr lang="en-US" altLang="ja-JP" sz="1600" b="0" i="0" u="none" strike="noStrike" baseline="0" dirty="0">
              <a:solidFill>
                <a:srgbClr val="00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2CC30435-7B44-17C6-7FF6-2E51C720B9BD}"/>
              </a:ext>
            </a:extLst>
          </p:cNvPr>
          <p:cNvSpPr txBox="1"/>
          <p:nvPr/>
        </p:nvSpPr>
        <p:spPr>
          <a:xfrm>
            <a:off x="5386176" y="1120813"/>
            <a:ext cx="3120515" cy="369332"/>
          </a:xfrm>
          <a:prstGeom prst="rect">
            <a:avLst/>
          </a:prstGeom>
          <a:noFill/>
        </p:spPr>
        <p:txBody>
          <a:bodyPr wrap="square">
            <a:spAutoFit/>
          </a:bodyPr>
          <a:lstStyle/>
          <a:p>
            <a:r>
              <a:rPr lang="ja-JP" altLang="en-US" dirty="0"/>
              <a:t>ダウンロード資料</a:t>
            </a:r>
          </a:p>
        </p:txBody>
      </p:sp>
      <p:pic>
        <p:nvPicPr>
          <p:cNvPr id="9" name="図 8">
            <a:extLst>
              <a:ext uri="{FF2B5EF4-FFF2-40B4-BE49-F238E27FC236}">
                <a16:creationId xmlns:a16="http://schemas.microsoft.com/office/drawing/2014/main" id="{2D1D2553-50FE-4649-B92D-8DA929268B6B}"/>
              </a:ext>
            </a:extLst>
          </p:cNvPr>
          <p:cNvPicPr>
            <a:picLocks noChangeAspect="1"/>
          </p:cNvPicPr>
          <p:nvPr/>
        </p:nvPicPr>
        <p:blipFill>
          <a:blip r:embed="rId3"/>
          <a:stretch>
            <a:fillRect/>
          </a:stretch>
        </p:blipFill>
        <p:spPr>
          <a:xfrm>
            <a:off x="5534526" y="1490145"/>
            <a:ext cx="2117309" cy="2117309"/>
          </a:xfrm>
          <a:prstGeom prst="rect">
            <a:avLst/>
          </a:prstGeom>
          <a:noFill/>
          <a:ln>
            <a:solidFill>
              <a:schemeClr val="accent1">
                <a:shade val="15000"/>
              </a:schemeClr>
            </a:solidFill>
          </a:ln>
        </p:spPr>
      </p:pic>
      <p:pic>
        <p:nvPicPr>
          <p:cNvPr id="12" name="図 11">
            <a:extLst>
              <a:ext uri="{FF2B5EF4-FFF2-40B4-BE49-F238E27FC236}">
                <a16:creationId xmlns:a16="http://schemas.microsoft.com/office/drawing/2014/main" id="{226D72BF-B9D5-B564-E9C5-BC7878431311}"/>
              </a:ext>
            </a:extLst>
          </p:cNvPr>
          <p:cNvPicPr>
            <a:picLocks noChangeAspect="1"/>
          </p:cNvPicPr>
          <p:nvPr/>
        </p:nvPicPr>
        <p:blipFill>
          <a:blip r:embed="rId4"/>
          <a:stretch>
            <a:fillRect/>
          </a:stretch>
        </p:blipFill>
        <p:spPr>
          <a:xfrm>
            <a:off x="5534526" y="3699940"/>
            <a:ext cx="1620553" cy="2310427"/>
          </a:xfrm>
          <a:prstGeom prst="rect">
            <a:avLst/>
          </a:prstGeom>
          <a:ln>
            <a:solidFill>
              <a:schemeClr val="accent1">
                <a:shade val="15000"/>
              </a:schemeClr>
            </a:solidFill>
          </a:ln>
        </p:spPr>
      </p:pic>
      <p:pic>
        <p:nvPicPr>
          <p:cNvPr id="17" name="図 16">
            <a:extLst>
              <a:ext uri="{FF2B5EF4-FFF2-40B4-BE49-F238E27FC236}">
                <a16:creationId xmlns:a16="http://schemas.microsoft.com/office/drawing/2014/main" id="{DC662B1B-D0EA-7AA7-886D-268A779CFE22}"/>
              </a:ext>
            </a:extLst>
          </p:cNvPr>
          <p:cNvPicPr>
            <a:picLocks noChangeAspect="1"/>
          </p:cNvPicPr>
          <p:nvPr/>
        </p:nvPicPr>
        <p:blipFill>
          <a:blip r:embed="rId5"/>
          <a:stretch>
            <a:fillRect/>
          </a:stretch>
        </p:blipFill>
        <p:spPr>
          <a:xfrm>
            <a:off x="7209887" y="3699940"/>
            <a:ext cx="1636280" cy="2310427"/>
          </a:xfrm>
          <a:prstGeom prst="rect">
            <a:avLst/>
          </a:prstGeom>
          <a:ln>
            <a:solidFill>
              <a:schemeClr val="accent1">
                <a:shade val="15000"/>
              </a:schemeClr>
            </a:solidFill>
          </a:ln>
        </p:spPr>
      </p:pic>
      <p:sp>
        <p:nvSpPr>
          <p:cNvPr id="16" name="矢印: 右 15">
            <a:extLst>
              <a:ext uri="{FF2B5EF4-FFF2-40B4-BE49-F238E27FC236}">
                <a16:creationId xmlns:a16="http://schemas.microsoft.com/office/drawing/2014/main" id="{30CA7C38-44E8-FA0D-0213-36FF4AE96F33}"/>
              </a:ext>
            </a:extLst>
          </p:cNvPr>
          <p:cNvSpPr/>
          <p:nvPr/>
        </p:nvSpPr>
        <p:spPr>
          <a:xfrm>
            <a:off x="4193309" y="2921972"/>
            <a:ext cx="1192868" cy="647054"/>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080A3F1-4CA7-1214-1EF2-932E6A913892}"/>
              </a:ext>
            </a:extLst>
          </p:cNvPr>
          <p:cNvSpPr txBox="1"/>
          <p:nvPr/>
        </p:nvSpPr>
        <p:spPr>
          <a:xfrm>
            <a:off x="269423" y="6089068"/>
            <a:ext cx="3737094" cy="400110"/>
          </a:xfrm>
          <a:prstGeom prst="rect">
            <a:avLst/>
          </a:prstGeom>
          <a:noFill/>
        </p:spPr>
        <p:txBody>
          <a:bodyPr wrap="square">
            <a:spAutoFit/>
          </a:bodyPr>
          <a:lstStyle/>
          <a:p>
            <a:r>
              <a:rPr lang="ja-JP" altLang="en-US" sz="1000" b="1" i="0" u="none" strike="noStrike" baseline="0" dirty="0">
                <a:solidFill>
                  <a:srgbClr val="FF0000"/>
                </a:solidFill>
                <a:latin typeface="メイリオ" panose="020B0604030504040204" pitchFamily="50" charset="-128"/>
                <a:ea typeface="メイリオ" panose="020B0604030504040204" pitchFamily="50" charset="-128"/>
              </a:rPr>
              <a:t>ご注意：新</a:t>
            </a:r>
            <a:r>
              <a:rPr lang="en-US" altLang="ja-JP" sz="1000" b="1" i="0" u="none" strike="noStrike" baseline="0" dirty="0">
                <a:solidFill>
                  <a:srgbClr val="FF0000"/>
                </a:solidFill>
                <a:latin typeface="メイリオ" panose="020B0604030504040204" pitchFamily="50" charset="-128"/>
                <a:ea typeface="メイリオ" panose="020B0604030504040204" pitchFamily="50" charset="-128"/>
              </a:rPr>
              <a:t>J-Box</a:t>
            </a:r>
            <a:r>
              <a:rPr lang="ja-JP" altLang="en-US" sz="1000" b="1" i="0" u="none" strike="noStrike" baseline="0" dirty="0">
                <a:solidFill>
                  <a:srgbClr val="FF0000"/>
                </a:solidFill>
                <a:latin typeface="メイリオ" panose="020B0604030504040204" pitchFamily="50" charset="-128"/>
                <a:ea typeface="メイリオ" panose="020B0604030504040204" pitchFamily="50" charset="-128"/>
              </a:rPr>
              <a:t>画面及びメール文面等は開発中のものです</a:t>
            </a:r>
            <a:r>
              <a:rPr lang="ja-JP" altLang="en-US" sz="1000" b="1" i="0" u="none" strike="noStrike" baseline="0" dirty="0" smtClean="0">
                <a:solidFill>
                  <a:srgbClr val="FF0000"/>
                </a:solidFill>
                <a:latin typeface="メイリオ" panose="020B0604030504040204" pitchFamily="50" charset="-128"/>
                <a:ea typeface="メイリオ" panose="020B0604030504040204" pitchFamily="50" charset="-128"/>
              </a:rPr>
              <a:t>。今後</a:t>
            </a:r>
            <a:r>
              <a:rPr lang="ja-JP" altLang="en-US" sz="1000" b="1" i="0" u="none" strike="noStrike" baseline="0" dirty="0">
                <a:solidFill>
                  <a:srgbClr val="FF0000"/>
                </a:solidFill>
                <a:latin typeface="メイリオ" panose="020B0604030504040204" pitchFamily="50" charset="-128"/>
                <a:ea typeface="メイリオ" panose="020B0604030504040204" pitchFamily="50" charset="-128"/>
              </a:rPr>
              <a:t>変更等の可能性があります。ご了承ください。</a:t>
            </a:r>
            <a:endParaRPr lang="ja-JP" altLang="en-US" sz="1000" b="1" dirty="0">
              <a:solidFill>
                <a:srgbClr val="FF0000"/>
              </a:solidFill>
            </a:endParaRPr>
          </a:p>
        </p:txBody>
      </p:sp>
      <p:sp>
        <p:nvSpPr>
          <p:cNvPr id="13" name="テキスト ボックス 12">
            <a:extLst>
              <a:ext uri="{FF2B5EF4-FFF2-40B4-BE49-F238E27FC236}">
                <a16:creationId xmlns:a16="http://schemas.microsoft.com/office/drawing/2014/main" id="{240CE3D5-F2D2-46B7-9DB9-467E41601CF7}"/>
              </a:ext>
            </a:extLst>
          </p:cNvPr>
          <p:cNvSpPr txBox="1"/>
          <p:nvPr/>
        </p:nvSpPr>
        <p:spPr>
          <a:xfrm>
            <a:off x="5966334" y="6104457"/>
            <a:ext cx="3371002" cy="369332"/>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J-TAS</a:t>
            </a:r>
            <a:r>
              <a:rPr kumimoji="1" lang="ja-JP" altLang="en-US" b="1" dirty="0">
                <a:latin typeface="メイリオ" panose="020B0604030504040204" pitchFamily="50" charset="-128"/>
                <a:ea typeface="メイリオ" panose="020B0604030504040204" pitchFamily="50" charset="-128"/>
              </a:rPr>
              <a:t>の手続きは以上です。</a:t>
            </a:r>
          </a:p>
        </p:txBody>
      </p:sp>
      <p:cxnSp>
        <p:nvCxnSpPr>
          <p:cNvPr id="14" name="直線コネクタ 13">
            <a:extLst>
              <a:ext uri="{FF2B5EF4-FFF2-40B4-BE49-F238E27FC236}">
                <a16:creationId xmlns:a16="http://schemas.microsoft.com/office/drawing/2014/main" id="{5B9701BC-115D-404B-B243-57357A9F41B2}"/>
              </a:ext>
            </a:extLst>
          </p:cNvPr>
          <p:cNvCxnSpPr/>
          <p:nvPr/>
        </p:nvCxnSpPr>
        <p:spPr>
          <a:xfrm>
            <a:off x="0" y="645825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5349083-5B40-4125-826F-5C14221634A5}"/>
              </a:ext>
            </a:extLst>
          </p:cNvPr>
          <p:cNvSpPr txBox="1"/>
          <p:nvPr/>
        </p:nvSpPr>
        <p:spPr>
          <a:xfrm>
            <a:off x="8571341" y="6520873"/>
            <a:ext cx="553911" cy="276999"/>
          </a:xfrm>
          <a:prstGeom prst="rect">
            <a:avLst/>
          </a:prstGeom>
          <a:noFill/>
        </p:spPr>
        <p:txBody>
          <a:bodyPr wrap="square" rtlCol="0">
            <a:spAutoFit/>
          </a:bodyPr>
          <a:lstStyle/>
          <a:p>
            <a:r>
              <a:rPr kumimoji="1" lang="en-US" altLang="ja-JP" sz="1200" dirty="0" smtClean="0">
                <a:solidFill>
                  <a:schemeClr val="accent1"/>
                </a:solidFill>
                <a:latin typeface="Meiryo UI" panose="020B0604030504040204" pitchFamily="50" charset="-128"/>
                <a:ea typeface="Meiryo UI" panose="020B0604030504040204" pitchFamily="50" charset="-128"/>
              </a:rPr>
              <a:t>15</a:t>
            </a:r>
            <a:endParaRPr kumimoji="1" lang="ja-JP" altLang="en-US" sz="1200" dirty="0">
              <a:solidFill>
                <a:schemeClr val="accent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9355E6D1-4D44-4C15-B538-EF91A77E1E5B}"/>
              </a:ext>
            </a:extLst>
          </p:cNvPr>
          <p:cNvSpPr txBox="1"/>
          <p:nvPr/>
        </p:nvSpPr>
        <p:spPr>
          <a:xfrm>
            <a:off x="269422" y="6476318"/>
            <a:ext cx="1258725" cy="307777"/>
          </a:xfrm>
          <a:prstGeom prst="rect">
            <a:avLst/>
          </a:prstGeom>
          <a:noFill/>
        </p:spPr>
        <p:txBody>
          <a:bodyPr wrap="square" rtlCol="0">
            <a:spAutoFit/>
          </a:bodyPr>
          <a:lstStyle/>
          <a:p>
            <a:r>
              <a:rPr kumimoji="1" lang="en-US" altLang="ja-JP" sz="1400" b="1" dirty="0">
                <a:solidFill>
                  <a:schemeClr val="accent1"/>
                </a:solidFill>
                <a:latin typeface="Meiryo UI" panose="020B0604030504040204" pitchFamily="50" charset="-128"/>
                <a:ea typeface="Meiryo UI" panose="020B0604030504040204" pitchFamily="50" charset="-128"/>
              </a:rPr>
              <a:t>J-TAS</a:t>
            </a:r>
            <a:endParaRPr kumimoji="1" lang="ja-JP" altLang="en-US" sz="1400" b="1" dirty="0">
              <a:solidFill>
                <a:schemeClr val="accent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555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0E92E3C-521F-4C97-BBF5-3D873CB61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テキスト ボックス 4">
            <a:extLst>
              <a:ext uri="{FF2B5EF4-FFF2-40B4-BE49-F238E27FC236}">
                <a16:creationId xmlns:a16="http://schemas.microsoft.com/office/drawing/2014/main" id="{3C0AB814-A9D2-44EF-BD53-BD99866EEC01}"/>
              </a:ext>
            </a:extLst>
          </p:cNvPr>
          <p:cNvSpPr txBox="1"/>
          <p:nvPr/>
        </p:nvSpPr>
        <p:spPr>
          <a:xfrm>
            <a:off x="-132736" y="1862700"/>
            <a:ext cx="9409471" cy="2985433"/>
          </a:xfrm>
          <a:prstGeom prst="rect">
            <a:avLst/>
          </a:prstGeom>
          <a:noFill/>
        </p:spPr>
        <p:txBody>
          <a:bodyPr wrap="square" rtlCol="0">
            <a:spAutoFit/>
          </a:bodyPr>
          <a:lstStyle/>
          <a:p>
            <a:pPr algn="ctr"/>
            <a:endParaRPr kumimoji="1" lang="en-US" altLang="ja-JP" sz="2000" dirty="0">
              <a:solidFill>
                <a:schemeClr val="bg2"/>
              </a:solidFill>
            </a:endParaRPr>
          </a:p>
          <a:p>
            <a:pPr algn="ctr"/>
            <a:r>
              <a:rPr kumimoji="1" lang="ja-JP" altLang="en-US" sz="2400" b="1" dirty="0">
                <a:latin typeface="Meiryo UI" panose="020B0604030504040204" pitchFamily="50" charset="-128"/>
                <a:ea typeface="Meiryo UI" panose="020B0604030504040204" pitchFamily="50" charset="-128"/>
              </a:rPr>
              <a:t>■付帯海学■</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東京海上日動火災保険株式会社　代理店</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東洋大学グローバルサービス株式会社 </a:t>
            </a:r>
            <a:r>
              <a:rPr kumimoji="1" lang="en-US" altLang="ja-JP" sz="2400" dirty="0">
                <a:latin typeface="Meiryo UI" panose="020B0604030504040204" pitchFamily="50" charset="-128"/>
                <a:ea typeface="Meiryo UI" panose="020B0604030504040204" pitchFamily="50" charset="-128"/>
              </a:rPr>
              <a:t>【TUGS】</a:t>
            </a:r>
          </a:p>
          <a:p>
            <a:pPr algn="ct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a:t>
            </a:r>
            <a:r>
              <a:rPr kumimoji="1" lang="en-US" altLang="ja-JP" sz="2400" b="1" dirty="0">
                <a:latin typeface="Meiryo UI" panose="020B0604030504040204" pitchFamily="50" charset="-128"/>
                <a:ea typeface="Meiryo UI" panose="020B0604030504040204" pitchFamily="50" charset="-128"/>
              </a:rPr>
              <a:t>J-TAS</a:t>
            </a:r>
            <a:r>
              <a:rPr kumimoji="1" lang="ja-JP" altLang="en-US" sz="2400" b="1" dirty="0">
                <a:latin typeface="Meiryo UI" panose="020B0604030504040204" pitchFamily="50" charset="-128"/>
                <a:ea typeface="Meiryo UI" panose="020B0604030504040204" pitchFamily="50" charset="-128"/>
              </a:rPr>
              <a:t>■</a:t>
            </a:r>
          </a:p>
          <a:p>
            <a:pPr algn="ctr"/>
            <a:r>
              <a:rPr kumimoji="1" lang="ja-JP" altLang="en-US" sz="2400" dirty="0">
                <a:latin typeface="Meiryo UI" panose="020B0604030504040204" pitchFamily="50" charset="-128"/>
                <a:ea typeface="Meiryo UI" panose="020B0604030504040204" pitchFamily="50" charset="-128"/>
              </a:rPr>
              <a:t>特定非営利活動法人</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海外留学生安全対策協議会</a:t>
            </a:r>
            <a:r>
              <a:rPr kumimoji="1" lang="en-US" altLang="ja-JP" sz="2400" dirty="0">
                <a:latin typeface="Meiryo UI" panose="020B0604030504040204" pitchFamily="50" charset="-128"/>
                <a:ea typeface="Meiryo UI" panose="020B0604030504040204" pitchFamily="50" charset="-128"/>
              </a:rPr>
              <a:t>【JCSOS】</a:t>
            </a:r>
          </a:p>
        </p:txBody>
      </p:sp>
    </p:spTree>
    <p:extLst>
      <p:ext uri="{BB962C8B-B14F-4D97-AF65-F5344CB8AC3E}">
        <p14:creationId xmlns:p14="http://schemas.microsoft.com/office/powerpoint/2010/main" val="413035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33B1B42-96C3-494A-86B0-BA69F9C5499A}"/>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89CE623E-BA5F-44FC-9C12-E8A20F8D11D1}"/>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タイトル 6">
            <a:extLst>
              <a:ext uri="{FF2B5EF4-FFF2-40B4-BE49-F238E27FC236}">
                <a16:creationId xmlns:a16="http://schemas.microsoft.com/office/drawing/2014/main" id="{62CCB0CB-EC13-48CE-94B0-C96BD5CA56B4}"/>
              </a:ext>
            </a:extLst>
          </p:cNvPr>
          <p:cNvSpPr txBox="1">
            <a:spLocks/>
          </p:cNvSpPr>
          <p:nvPr/>
        </p:nvSpPr>
        <p:spPr>
          <a:xfrm>
            <a:off x="89784"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p>
        </p:txBody>
      </p:sp>
      <p:sp>
        <p:nvSpPr>
          <p:cNvPr id="7" name="テキスト ボックス 6">
            <a:extLst>
              <a:ext uri="{FF2B5EF4-FFF2-40B4-BE49-F238E27FC236}">
                <a16:creationId xmlns:a16="http://schemas.microsoft.com/office/drawing/2014/main" id="{341E4310-31E2-45E8-B241-A16CA8CDAF09}"/>
              </a:ext>
            </a:extLst>
          </p:cNvPr>
          <p:cNvSpPr txBox="1"/>
          <p:nvPr/>
        </p:nvSpPr>
        <p:spPr>
          <a:xfrm>
            <a:off x="415632" y="1658648"/>
            <a:ext cx="8155709"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海外留学の前に、下記２つの手続きが必要になります。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本マニュアルに沿って必ず大学指定期限内に手続きを完了しましょう。</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FBE37630-3CF9-4CE6-BFB6-FEC44C25DF11}"/>
              </a:ext>
            </a:extLst>
          </p:cNvPr>
          <p:cNvGraphicFramePr>
            <a:graphicFrameLocks noGrp="1"/>
          </p:cNvGraphicFramePr>
          <p:nvPr>
            <p:extLst>
              <p:ext uri="{D42A27DB-BD31-4B8C-83A1-F6EECF244321}">
                <p14:modId xmlns:p14="http://schemas.microsoft.com/office/powerpoint/2010/main" val="31661456"/>
              </p:ext>
            </p:extLst>
          </p:nvPr>
        </p:nvGraphicFramePr>
        <p:xfrm>
          <a:off x="469630" y="2910140"/>
          <a:ext cx="8155708" cy="2591822"/>
        </p:xfrm>
        <a:graphic>
          <a:graphicData uri="http://schemas.openxmlformats.org/drawingml/2006/table">
            <a:tbl>
              <a:tblPr firstRow="1" bandRow="1">
                <a:tableStyleId>{7DF18680-E054-41AD-8BC1-D1AEF772440D}</a:tableStyleId>
              </a:tblPr>
              <a:tblGrid>
                <a:gridCol w="8155708">
                  <a:extLst>
                    <a:ext uri="{9D8B030D-6E8A-4147-A177-3AD203B41FA5}">
                      <a16:colId xmlns:a16="http://schemas.microsoft.com/office/drawing/2014/main" val="1907583830"/>
                    </a:ext>
                  </a:extLst>
                </a:gridCol>
              </a:tblGrid>
              <a:tr h="1279976">
                <a:tc>
                  <a:txBody>
                    <a:bodyPr/>
                    <a:lstStyle/>
                    <a:p>
                      <a:pPr marL="0" indent="0"/>
                      <a:r>
                        <a:rPr kumimoji="1" lang="ja-JP" altLang="en-US" dirty="0">
                          <a:latin typeface="Meiryo UI" panose="020B0604030504040204" pitchFamily="50" charset="-128"/>
                          <a:ea typeface="Meiryo UI" panose="020B0604030504040204" pitchFamily="50" charset="-128"/>
                        </a:rPr>
                        <a:t>❶学研災付帯海外留学保険「付帯海学」　　　　　　　　　　　　　　　　　　　　　</a:t>
                      </a:r>
                      <a:r>
                        <a:rPr kumimoji="1" lang="en-US" altLang="ja-JP" b="0" dirty="0" smtClean="0">
                          <a:latin typeface="Meiryo UI" panose="020B0604030504040204" pitchFamily="50" charset="-128"/>
                          <a:ea typeface="Meiryo UI" panose="020B0604030504040204" pitchFamily="50" charset="-128"/>
                        </a:rPr>
                        <a:t>P.4-12</a:t>
                      </a:r>
                    </a:p>
                    <a:p>
                      <a:pPr marL="0" indent="0"/>
                      <a:endParaRPr kumimoji="1" lang="en-US" altLang="ja-JP" b="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❷危機管理サービス「</a:t>
                      </a:r>
                      <a:r>
                        <a:rPr kumimoji="1" lang="en-US" altLang="ja-JP" dirty="0" smtClean="0">
                          <a:latin typeface="Meiryo UI" panose="020B0604030504040204" pitchFamily="50" charset="-128"/>
                          <a:ea typeface="Meiryo UI" panose="020B0604030504040204" pitchFamily="50" charset="-128"/>
                        </a:rPr>
                        <a:t>J-TAS</a:t>
                      </a:r>
                      <a:r>
                        <a:rPr kumimoji="1" lang="ja-JP" altLang="en-US" dirty="0" smtClean="0">
                          <a:latin typeface="Meiryo UI" panose="020B0604030504040204" pitchFamily="50" charset="-128"/>
                          <a:ea typeface="Meiryo UI" panose="020B0604030504040204" pitchFamily="50" charset="-128"/>
                        </a:rPr>
                        <a:t>」　　　　　　　　　　　　　　　　　　　　　　　　　　　　</a:t>
                      </a:r>
                      <a:r>
                        <a:rPr kumimoji="1" lang="en-US" altLang="ja-JP" b="0" dirty="0" smtClean="0">
                          <a:latin typeface="Meiryo UI" panose="020B0604030504040204" pitchFamily="50" charset="-128"/>
                          <a:ea typeface="Meiryo UI" panose="020B0604030504040204" pitchFamily="50" charset="-128"/>
                        </a:rPr>
                        <a:t>P.14-15</a:t>
                      </a:r>
                      <a:endParaRPr kumimoji="1" lang="ja-JP" altLang="en-US" b="0" dirty="0" smtClean="0">
                        <a:latin typeface="Meiryo UI" panose="020B0604030504040204" pitchFamily="50" charset="-128"/>
                        <a:ea typeface="Meiryo UI" panose="020B0604030504040204" pitchFamily="50" charset="-128"/>
                      </a:endParaRPr>
                    </a:p>
                    <a:p>
                      <a:pPr marL="0" indent="0"/>
                      <a:endParaRPr kumimoji="1" lang="ja-JP" altLang="en-US"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62544946"/>
                  </a:ext>
                </a:extLst>
              </a:tr>
              <a:tr h="1311846">
                <a:tc>
                  <a:txBody>
                    <a:bodyPr/>
                    <a:lstStyle/>
                    <a:p>
                      <a:pPr marL="285750" indent="-28575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スマホや</a:t>
                      </a:r>
                      <a:r>
                        <a:rPr kumimoji="1" lang="en-US" altLang="ja-JP" dirty="0">
                          <a:latin typeface="Meiryo UI" panose="020B0604030504040204" pitchFamily="50" charset="-128"/>
                          <a:ea typeface="Meiryo UI" panose="020B0604030504040204" pitchFamily="50" charset="-128"/>
                        </a:rPr>
                        <a:t>PC</a:t>
                      </a:r>
                      <a:r>
                        <a:rPr kumimoji="1" lang="ja-JP" altLang="en-US" dirty="0">
                          <a:latin typeface="Meiryo UI" panose="020B0604030504040204" pitchFamily="50" charset="-128"/>
                          <a:ea typeface="Meiryo UI" panose="020B0604030504040204" pitchFamily="50" charset="-128"/>
                        </a:rPr>
                        <a:t>で保険の申込・支払手続きを行います。</a:t>
                      </a:r>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クレジットカード（本人またはご家族）情報をお手元にご準備ください。</a:t>
                      </a:r>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手続き案内メールを受信後、３日以内に申込・支払手続きを完了してください。</a:t>
                      </a:r>
                    </a:p>
                  </a:txBody>
                  <a:tcPr anchor="ctr"/>
                </a:tc>
                <a:extLst>
                  <a:ext uri="{0D108BD9-81ED-4DB2-BD59-A6C34878D82A}">
                    <a16:rowId xmlns:a16="http://schemas.microsoft.com/office/drawing/2014/main" val="4231799531"/>
                  </a:ext>
                </a:extLst>
              </a:tr>
            </a:tbl>
          </a:graphicData>
        </a:graphic>
      </p:graphicFrame>
      <p:sp>
        <p:nvSpPr>
          <p:cNvPr id="11" name="テキスト ボックス 10">
            <a:extLst>
              <a:ext uri="{FF2B5EF4-FFF2-40B4-BE49-F238E27FC236}">
                <a16:creationId xmlns:a16="http://schemas.microsoft.com/office/drawing/2014/main" id="{00D1404E-6739-4F4A-AC6D-0F1A8DD5BC00}"/>
              </a:ext>
            </a:extLst>
          </p:cNvPr>
          <p:cNvSpPr txBox="1"/>
          <p:nvPr/>
        </p:nvSpPr>
        <p:spPr>
          <a:xfrm>
            <a:off x="8571341" y="6520873"/>
            <a:ext cx="553911" cy="276999"/>
          </a:xfrm>
          <a:prstGeom prst="rect">
            <a:avLst/>
          </a:prstGeom>
          <a:noFill/>
        </p:spPr>
        <p:txBody>
          <a:bodyPr wrap="square" rtlCol="0">
            <a:spAutoFit/>
          </a:bodyPr>
          <a:lstStyle/>
          <a:p>
            <a:r>
              <a:rPr kumimoji="1" lang="ja-JP" altLang="en-US" sz="1200" dirty="0">
                <a:solidFill>
                  <a:schemeClr val="accent1"/>
                </a:solidFill>
                <a:latin typeface="Meiryo UI" panose="020B0604030504040204" pitchFamily="50" charset="-128"/>
                <a:ea typeface="Meiryo UI" panose="020B0604030504040204" pitchFamily="50" charset="-128"/>
              </a:rPr>
              <a:t>２</a:t>
            </a:r>
          </a:p>
        </p:txBody>
      </p:sp>
    </p:spTree>
    <p:extLst>
      <p:ext uri="{BB962C8B-B14F-4D97-AF65-F5344CB8AC3E}">
        <p14:creationId xmlns:p14="http://schemas.microsoft.com/office/powerpoint/2010/main" val="10400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7DBF307-3462-4D30-8BAB-598F79E97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タイトル 1">
            <a:extLst>
              <a:ext uri="{FF2B5EF4-FFF2-40B4-BE49-F238E27FC236}">
                <a16:creationId xmlns:a16="http://schemas.microsoft.com/office/drawing/2014/main" id="{5A2BD9CF-DA84-415B-9C42-BCE2F98CBEF2}"/>
              </a:ext>
            </a:extLst>
          </p:cNvPr>
          <p:cNvSpPr txBox="1">
            <a:spLocks/>
          </p:cNvSpPr>
          <p:nvPr/>
        </p:nvSpPr>
        <p:spPr>
          <a:xfrm>
            <a:off x="120544" y="1201878"/>
            <a:ext cx="908811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3508" kern="1200">
                <a:solidFill>
                  <a:schemeClr val="tx1">
                    <a:lumMod val="75000"/>
                    <a:lumOff val="25000"/>
                  </a:schemeClr>
                </a:solidFill>
                <a:latin typeface="+mj-lt"/>
                <a:ea typeface="+mj-ea"/>
                <a:cs typeface="+mj-cs"/>
              </a:defRPr>
            </a:lvl1pPr>
          </a:lstStyle>
          <a:p>
            <a:r>
              <a:rPr lang="zh-CN" altLang="en-US" sz="4400" b="1" dirty="0">
                <a:latin typeface="Meiryo UI" panose="020B0604030504040204" pitchFamily="50" charset="-128"/>
                <a:ea typeface="Meiryo UI" panose="020B0604030504040204" pitchFamily="50" charset="-128"/>
              </a:rPr>
              <a:t>海外留学保険「付帯海学」</a:t>
            </a:r>
            <a:endParaRPr lang="en-US" altLang="ja-JP" sz="4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137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1">
            <a:extLst>
              <a:ext uri="{FF2B5EF4-FFF2-40B4-BE49-F238E27FC236}">
                <a16:creationId xmlns:a16="http://schemas.microsoft.com/office/drawing/2014/main" id="{FEF9FA2C-4A0D-48D6-9034-7EAA3042D943}"/>
              </a:ext>
            </a:extLst>
          </p:cNvPr>
          <p:cNvSpPr txBox="1">
            <a:spLocks/>
          </p:cNvSpPr>
          <p:nvPr/>
        </p:nvSpPr>
        <p:spPr>
          <a:xfrm>
            <a:off x="155423" y="1076188"/>
            <a:ext cx="8508286" cy="82185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ja-JP" sz="1400" dirty="0">
                <a:latin typeface="メイリオ" panose="020B0604030504040204" pitchFamily="50" charset="-128"/>
                <a:ea typeface="メイリオ" panose="020B0604030504040204" pitchFamily="50" charset="-128"/>
              </a:rPr>
              <a:t>「サイちゃんの海外留学保険サイト」＜</a:t>
            </a:r>
            <a:r>
              <a:rPr lang="en-US" altLang="ja-JP" sz="1400" b="1" dirty="0">
                <a:latin typeface="メイリオ" panose="020B0604030504040204" pitchFamily="50" charset="-128"/>
                <a:ea typeface="メイリオ" panose="020B0604030504040204" pitchFamily="50" charset="-128"/>
              </a:rPr>
              <a:t>noreply@apply.tmnf-futaikaigaku-kanyuu.com</a:t>
            </a:r>
            <a:r>
              <a:rPr lang="en-US" altLang="ja-JP" sz="1400" dirty="0">
                <a:latin typeface="メイリオ" panose="020B0604030504040204" pitchFamily="50" charset="-128"/>
                <a:ea typeface="メイリオ" panose="020B0604030504040204" pitchFamily="50" charset="-128"/>
              </a:rPr>
              <a:t>&gt;</a:t>
            </a:r>
            <a:r>
              <a:rPr lang="ja-JP" altLang="ja-JP" sz="1400" dirty="0">
                <a:latin typeface="メイリオ" panose="020B0604030504040204" pitchFamily="50" charset="-128"/>
                <a:ea typeface="メイリオ" panose="020B0604030504040204" pitchFamily="50" charset="-128"/>
              </a:rPr>
              <a:t>から</a:t>
            </a:r>
            <a:r>
              <a:rPr lang="ja-JP" altLang="ja-JP" sz="1400" b="1" dirty="0">
                <a:latin typeface="メイリオ" panose="020B0604030504040204" pitchFamily="50" charset="-128"/>
                <a:ea typeface="メイリオ" panose="020B0604030504040204" pitchFamily="50" charset="-128"/>
              </a:rPr>
              <a:t>加入手続案内メール</a:t>
            </a:r>
            <a:r>
              <a:rPr lang="ja-JP" altLang="ja-JP" sz="1400" dirty="0">
                <a:latin typeface="メイリオ" panose="020B0604030504040204" pitchFamily="50" charset="-128"/>
                <a:ea typeface="メイリオ" panose="020B0604030504040204" pitchFamily="50" charset="-128"/>
              </a:rPr>
              <a:t>を受信</a:t>
            </a:r>
            <a:r>
              <a:rPr lang="ja-JP" altLang="en-US" sz="1400" dirty="0">
                <a:latin typeface="メイリオ" panose="020B0604030504040204" pitchFamily="50" charset="-128"/>
                <a:ea typeface="メイリオ" panose="020B0604030504040204" pitchFamily="50" charset="-128"/>
              </a:rPr>
              <a:t>後</a:t>
            </a:r>
            <a:r>
              <a:rPr lang="ja-JP"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加入お手続きはこちら↓</a:t>
            </a:r>
            <a:r>
              <a:rPr lang="ja-JP" altLang="ja-JP" sz="1400" dirty="0">
                <a:latin typeface="メイリオ" panose="020B0604030504040204" pitchFamily="50" charset="-128"/>
                <a:ea typeface="メイリオ" panose="020B0604030504040204" pitchFamily="50" charset="-128"/>
              </a:rPr>
              <a:t>」に記載された</a:t>
            </a:r>
            <a:r>
              <a:rPr lang="en-US" altLang="ja-JP" sz="1400" dirty="0">
                <a:latin typeface="メイリオ" panose="020B0604030504040204" pitchFamily="50" charset="-128"/>
                <a:ea typeface="メイリオ" panose="020B0604030504040204" pitchFamily="50" charset="-128"/>
              </a:rPr>
              <a:t>URL</a:t>
            </a:r>
            <a:r>
              <a:rPr lang="ja-JP" altLang="ja-JP" sz="1400" dirty="0">
                <a:latin typeface="メイリオ" panose="020B0604030504040204" pitchFamily="50" charset="-128"/>
                <a:ea typeface="メイリオ" panose="020B0604030504040204" pitchFamily="50" charset="-128"/>
              </a:rPr>
              <a:t>より手続申込画面に進</a:t>
            </a:r>
            <a:r>
              <a:rPr lang="ja-JP" altLang="en-US" sz="1400" dirty="0">
                <a:latin typeface="メイリオ" panose="020B0604030504040204" pitchFamily="50" charset="-128"/>
                <a:ea typeface="メイリオ" panose="020B0604030504040204" pitchFamily="50" charset="-128"/>
              </a:rPr>
              <a:t>み、</a:t>
            </a:r>
            <a:r>
              <a:rPr lang="en-US" altLang="ja-JP" sz="1400" b="1" u="sng" dirty="0">
                <a:solidFill>
                  <a:srgbClr val="FF0000"/>
                </a:solidFill>
                <a:latin typeface="メイリオ" panose="020B0604030504040204" pitchFamily="50" charset="-128"/>
                <a:ea typeface="メイリオ" panose="020B0604030504040204" pitchFamily="50" charset="-128"/>
              </a:rPr>
              <a:t>3</a:t>
            </a:r>
            <a:r>
              <a:rPr lang="ja-JP" altLang="en-US" sz="1400" b="1" u="sng" dirty="0">
                <a:solidFill>
                  <a:srgbClr val="FF0000"/>
                </a:solidFill>
                <a:latin typeface="メイリオ" panose="020B0604030504040204" pitchFamily="50" charset="-128"/>
                <a:ea typeface="メイリオ" panose="020B0604030504040204" pitchFamily="50" charset="-128"/>
              </a:rPr>
              <a:t>日以内にお手続きを完了</a:t>
            </a:r>
            <a:r>
              <a:rPr lang="ja-JP" altLang="en-US" sz="1400" dirty="0">
                <a:latin typeface="メイリオ" panose="020B0604030504040204" pitchFamily="50" charset="-128"/>
                <a:ea typeface="メイリオ" panose="020B0604030504040204" pitchFamily="50" charset="-128"/>
              </a:rPr>
              <a:t>して</a:t>
            </a:r>
            <a:r>
              <a:rPr lang="ja-JP" altLang="ja-JP" sz="1400" dirty="0">
                <a:latin typeface="メイリオ" panose="020B0604030504040204" pitchFamily="50" charset="-128"/>
                <a:ea typeface="メイリオ" panose="020B0604030504040204" pitchFamily="50" charset="-128"/>
              </a:rPr>
              <a:t>ください。保険金のお支払いは</a:t>
            </a:r>
            <a:r>
              <a:rPr lang="ja-JP" altLang="ja-JP" sz="1400" b="1" u="sng" dirty="0">
                <a:solidFill>
                  <a:srgbClr val="FF0000"/>
                </a:solidFill>
                <a:latin typeface="メイリオ" panose="020B0604030504040204" pitchFamily="50" charset="-128"/>
                <a:ea typeface="メイリオ" panose="020B0604030504040204" pitchFamily="50" charset="-128"/>
              </a:rPr>
              <a:t>クレジットカード決済</a:t>
            </a:r>
            <a:r>
              <a:rPr lang="ja-JP" altLang="en-US" sz="1400" b="1" u="sng" dirty="0">
                <a:solidFill>
                  <a:srgbClr val="FF0000"/>
                </a:solidFill>
                <a:latin typeface="メイリオ" panose="020B0604030504040204" pitchFamily="50" charset="-128"/>
                <a:ea typeface="メイリオ" panose="020B0604030504040204" pitchFamily="50" charset="-128"/>
              </a:rPr>
              <a:t>のみ</a:t>
            </a:r>
            <a:r>
              <a:rPr lang="ja-JP" altLang="ja-JP" sz="1400" dirty="0">
                <a:latin typeface="メイリオ" panose="020B0604030504040204" pitchFamily="50" charset="-128"/>
                <a:ea typeface="メイリオ" panose="020B0604030504040204" pitchFamily="50" charset="-128"/>
              </a:rPr>
              <a:t>となります。</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（お手元にクレジットカード情報を用意して、手続きを開始してください。）</a:t>
            </a:r>
            <a:endParaRPr lang="en-US" altLang="ja-JP" sz="1400" dirty="0">
              <a:latin typeface="メイリオ" panose="020B0604030504040204" pitchFamily="50" charset="-128"/>
              <a:ea typeface="メイリオ" panose="020B0604030504040204" pitchFamily="50" charset="-128"/>
            </a:endParaRPr>
          </a:p>
          <a:p>
            <a:endParaRPr lang="ja-JP" altLang="ja-JP" sz="1400"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F1741636-DB08-483A-960F-B68353FEDEA4}"/>
              </a:ext>
            </a:extLst>
          </p:cNvPr>
          <p:cNvGrpSpPr/>
          <p:nvPr/>
        </p:nvGrpSpPr>
        <p:grpSpPr>
          <a:xfrm>
            <a:off x="89784" y="121208"/>
            <a:ext cx="8915400" cy="6118882"/>
            <a:chOff x="311452" y="129521"/>
            <a:chExt cx="8915400" cy="6118882"/>
          </a:xfrm>
        </p:grpSpPr>
        <p:sp>
          <p:nvSpPr>
            <p:cNvPr id="4" name="タイトル 6">
              <a:extLst>
                <a:ext uri="{FF2B5EF4-FFF2-40B4-BE49-F238E27FC236}">
                  <a16:creationId xmlns:a16="http://schemas.microsoft.com/office/drawing/2014/main" id="{506BB7DC-96FC-4661-99A7-ACBADB0DF711}"/>
                </a:ext>
              </a:extLst>
            </p:cNvPr>
            <p:cNvSpPr txBox="1">
              <a:spLocks/>
            </p:cNvSpPr>
            <p:nvPr/>
          </p:nvSpPr>
          <p:spPr>
            <a:xfrm>
              <a:off x="311452"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１．メール受領⇒海外留学保険サイトへログイン</a:t>
              </a:r>
            </a:p>
          </p:txBody>
        </p:sp>
        <p:pic>
          <p:nvPicPr>
            <p:cNvPr id="6" name="図 5">
              <a:extLst>
                <a:ext uri="{FF2B5EF4-FFF2-40B4-BE49-F238E27FC236}">
                  <a16:creationId xmlns:a16="http://schemas.microsoft.com/office/drawing/2014/main" id="{0D8264C6-D2EF-4A9C-8B60-6628F3AB258C}"/>
                </a:ext>
              </a:extLst>
            </p:cNvPr>
            <p:cNvPicPr>
              <a:picLocks noChangeAspect="1"/>
            </p:cNvPicPr>
            <p:nvPr/>
          </p:nvPicPr>
          <p:blipFill>
            <a:blip r:embed="rId2"/>
            <a:stretch>
              <a:fillRect/>
            </a:stretch>
          </p:blipFill>
          <p:spPr>
            <a:xfrm>
              <a:off x="377091" y="2027725"/>
              <a:ext cx="5216219" cy="4220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正方形/長方形 6">
              <a:extLst>
                <a:ext uri="{FF2B5EF4-FFF2-40B4-BE49-F238E27FC236}">
                  <a16:creationId xmlns:a16="http://schemas.microsoft.com/office/drawing/2014/main" id="{3DBCA266-0819-4586-8F8F-F79C20CBDC3E}"/>
                </a:ext>
              </a:extLst>
            </p:cNvPr>
            <p:cNvSpPr/>
            <p:nvPr/>
          </p:nvSpPr>
          <p:spPr>
            <a:xfrm>
              <a:off x="433930" y="3925031"/>
              <a:ext cx="4165442" cy="38315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1F465621-DB7E-4468-A0AB-0808C70F7027}"/>
                </a:ext>
              </a:extLst>
            </p:cNvPr>
            <p:cNvPicPr>
              <a:picLocks noChangeAspect="1"/>
            </p:cNvPicPr>
            <p:nvPr/>
          </p:nvPicPr>
          <p:blipFill>
            <a:blip r:embed="rId3"/>
            <a:stretch>
              <a:fillRect/>
            </a:stretch>
          </p:blipFill>
          <p:spPr>
            <a:xfrm>
              <a:off x="5833127" y="2027725"/>
              <a:ext cx="3335511" cy="4220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直線矢印コネクタ 8">
              <a:extLst>
                <a:ext uri="{FF2B5EF4-FFF2-40B4-BE49-F238E27FC236}">
                  <a16:creationId xmlns:a16="http://schemas.microsoft.com/office/drawing/2014/main" id="{F438096F-8341-4AC0-B8A9-83DC329B4EB7}"/>
                </a:ext>
              </a:extLst>
            </p:cNvPr>
            <p:cNvCxnSpPr>
              <a:cxnSpLocks/>
            </p:cNvCxnSpPr>
            <p:nvPr/>
          </p:nvCxnSpPr>
          <p:spPr>
            <a:xfrm flipV="1">
              <a:off x="4599372" y="3925031"/>
              <a:ext cx="1353823" cy="116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テキスト ボックス 5">
              <a:extLst>
                <a:ext uri="{FF2B5EF4-FFF2-40B4-BE49-F238E27FC236}">
                  <a16:creationId xmlns:a16="http://schemas.microsoft.com/office/drawing/2014/main" id="{FE9595C1-58FC-4165-A304-B926528B783F}"/>
                </a:ext>
              </a:extLst>
            </p:cNvPr>
            <p:cNvSpPr txBox="1"/>
            <p:nvPr/>
          </p:nvSpPr>
          <p:spPr>
            <a:xfrm>
              <a:off x="2830955" y="2674527"/>
              <a:ext cx="2354178" cy="427311"/>
            </a:xfrm>
            <a:prstGeom prst="rect">
              <a:avLst/>
            </a:prstGeom>
            <a:solidFill>
              <a:srgbClr val="FFFF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1400" kern="100" dirty="0">
                  <a:effectLst/>
                  <a:latin typeface="游明朝" panose="02020400000000000000" pitchFamily="18" charset="-128"/>
                  <a:ea typeface="Meiryo UI" panose="020B0604030504040204" pitchFamily="50" charset="-128"/>
                  <a:cs typeface="Times New Roman" panose="02020603050405020304" pitchFamily="18" charset="0"/>
                </a:rPr>
                <a:t>東洋大学生</a:t>
              </a:r>
              <a:r>
                <a:rPr lang="ja-JP" altLang="ja-JP" sz="1400" kern="100" dirty="0">
                  <a:latin typeface="游明朝" panose="02020400000000000000" pitchFamily="18" charset="-128"/>
                  <a:ea typeface="Meiryo UI" panose="020B0604030504040204" pitchFamily="50" charset="-128"/>
                  <a:cs typeface="Times New Roman" panose="02020603050405020304" pitchFamily="18" charset="0"/>
                </a:rPr>
                <a:t>申込手続</a:t>
              </a:r>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期限</a:t>
              </a:r>
              <a:endParaRPr lang="en-US" altLang="ja-JP" sz="1400" kern="100" dirty="0">
                <a:latin typeface="游明朝" panose="02020400000000000000" pitchFamily="18" charset="-128"/>
                <a:ea typeface="Meiryo UI" panose="020B0604030504040204" pitchFamily="50" charset="-128"/>
                <a:cs typeface="Times New Roman" panose="02020603050405020304" pitchFamily="18" charset="0"/>
              </a:endParaRPr>
            </a:p>
            <a:p>
              <a:pPr>
                <a:lnSpc>
                  <a:spcPts val="1400"/>
                </a:lnSpc>
                <a:spcAft>
                  <a:spcPts val="0"/>
                </a:spcAft>
              </a:pPr>
              <a:r>
                <a:rPr lang="ja-JP" altLang="en-US" sz="1400" b="1" u="sng"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　　メール</a:t>
              </a:r>
              <a:r>
                <a:rPr lang="ja-JP" sz="1400" b="1" u="sng"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受信後</a:t>
              </a:r>
              <a:r>
                <a:rPr lang="ja-JP" altLang="en-US" sz="1400" b="1" u="sng"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　</a:t>
              </a:r>
              <a:r>
                <a:rPr lang="en-US" sz="1400" b="1" u="sng"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3</a:t>
              </a:r>
              <a:r>
                <a:rPr lang="ja-JP" altLang="en-US" sz="1400" b="1" u="sng"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rPr>
                <a:t>日以内</a:t>
              </a:r>
              <a:endParaRPr lang="en-US" altLang="ja-JP" sz="1400" b="1" u="sng" kern="100" dirty="0">
                <a:solidFill>
                  <a:srgbClr val="FF0000"/>
                </a:solidFill>
                <a:effectLst/>
                <a:latin typeface="游明朝" panose="02020400000000000000" pitchFamily="18" charset="-128"/>
                <a:ea typeface="Meiryo UI"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C987DD6D-6909-465B-B49D-9E15359813C1}"/>
                </a:ext>
              </a:extLst>
            </p:cNvPr>
            <p:cNvSpPr/>
            <p:nvPr/>
          </p:nvSpPr>
          <p:spPr>
            <a:xfrm>
              <a:off x="6771371" y="3881033"/>
              <a:ext cx="1869519" cy="2671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rPr>
                <a:t>左記のログイン</a:t>
              </a:r>
              <a:r>
                <a:rPr kumimoji="1" lang="en-US" altLang="ja-JP" sz="900" dirty="0">
                  <a:solidFill>
                    <a:schemeClr val="tx1"/>
                  </a:solidFill>
                </a:rPr>
                <a:t>PW</a:t>
              </a:r>
              <a:endParaRPr kumimoji="1" lang="ja-JP" altLang="en-US" sz="900" dirty="0">
                <a:solidFill>
                  <a:schemeClr val="tx1"/>
                </a:solidFill>
              </a:endParaRPr>
            </a:p>
          </p:txBody>
        </p:sp>
        <p:cxnSp>
          <p:nvCxnSpPr>
            <p:cNvPr id="12" name="直線矢印コネクタ 11">
              <a:extLst>
                <a:ext uri="{FF2B5EF4-FFF2-40B4-BE49-F238E27FC236}">
                  <a16:creationId xmlns:a16="http://schemas.microsoft.com/office/drawing/2014/main" id="{6D368D57-C7C7-4F00-87C9-DCC609B24FBF}"/>
                </a:ext>
              </a:extLst>
            </p:cNvPr>
            <p:cNvCxnSpPr>
              <a:cxnSpLocks/>
            </p:cNvCxnSpPr>
            <p:nvPr/>
          </p:nvCxnSpPr>
          <p:spPr>
            <a:xfrm flipH="1" flipV="1">
              <a:off x="1826024" y="4453971"/>
              <a:ext cx="215209" cy="1349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5">
              <a:extLst>
                <a:ext uri="{FF2B5EF4-FFF2-40B4-BE49-F238E27FC236}">
                  <a16:creationId xmlns:a16="http://schemas.microsoft.com/office/drawing/2014/main" id="{21A936F0-DFFA-4728-AFAE-C97038CD5154}"/>
                </a:ext>
              </a:extLst>
            </p:cNvPr>
            <p:cNvSpPr txBox="1"/>
            <p:nvPr/>
          </p:nvSpPr>
          <p:spPr>
            <a:xfrm>
              <a:off x="2041232" y="4539427"/>
              <a:ext cx="3435927" cy="657251"/>
            </a:xfrm>
            <a:prstGeom prst="rect">
              <a:avLst/>
            </a:prstGeom>
            <a:solidFill>
              <a:schemeClr val="lt1"/>
            </a:solidFill>
            <a:ln w="28575">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左記の締切日は東京海上システム上の期日となります。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ts val="1400"/>
                </a:lnSpc>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必ず</a:t>
              </a:r>
              <a:r>
                <a:rPr lang="ja-JP" altLang="en-US" sz="1200" b="1" u="sng"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rPr>
                <a:t>メール</a:t>
              </a:r>
              <a:r>
                <a:rPr lang="ja-JP" altLang="ja-JP" sz="1200" b="1" u="sng"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rPr>
                <a:t>受信後</a:t>
              </a:r>
              <a:r>
                <a:rPr lang="en-US" altLang="ja-JP" sz="1200" b="1" u="sng"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rPr>
                <a:t>3</a:t>
              </a:r>
              <a:r>
                <a:rPr lang="ja-JP" altLang="ja-JP" sz="1200" b="1" u="sng" kern="100" dirty="0">
                  <a:solidFill>
                    <a:srgbClr val="FF0000"/>
                  </a:solidFill>
                  <a:latin typeface="游明朝" panose="02020400000000000000" pitchFamily="18" charset="-128"/>
                  <a:ea typeface="Meiryo UI" panose="020B0604030504040204" pitchFamily="50" charset="-128"/>
                  <a:cs typeface="Times New Roman" panose="02020603050405020304" pitchFamily="18" charset="0"/>
                </a:rPr>
                <a:t>日まで</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にお支払い手続きを完了してください。</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5" name="正方形/長方形 14">
            <a:extLst>
              <a:ext uri="{FF2B5EF4-FFF2-40B4-BE49-F238E27FC236}">
                <a16:creationId xmlns:a16="http://schemas.microsoft.com/office/drawing/2014/main" id="{681B008C-774B-4BB1-9EE7-5DFD0DD42645}"/>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11001556-4120-4C51-90B0-DD1062AB793F}"/>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E71E801-1369-49D4-8934-454BE3259A24}"/>
              </a:ext>
            </a:extLst>
          </p:cNvPr>
          <p:cNvSpPr txBox="1"/>
          <p:nvPr/>
        </p:nvSpPr>
        <p:spPr>
          <a:xfrm>
            <a:off x="8571341" y="6520873"/>
            <a:ext cx="553911" cy="276999"/>
          </a:xfrm>
          <a:prstGeom prst="rect">
            <a:avLst/>
          </a:prstGeom>
          <a:noFill/>
        </p:spPr>
        <p:txBody>
          <a:bodyPr wrap="square" rtlCol="0">
            <a:spAutoFit/>
          </a:bodyPr>
          <a:lstStyle/>
          <a:p>
            <a:r>
              <a:rPr kumimoji="1" lang="ja-JP" altLang="en-US" sz="1200" dirty="0">
                <a:solidFill>
                  <a:schemeClr val="accent1"/>
                </a:solidFill>
                <a:latin typeface="Meiryo UI" panose="020B0604030504040204" pitchFamily="50" charset="-128"/>
                <a:ea typeface="Meiryo UI" panose="020B0604030504040204" pitchFamily="50" charset="-128"/>
              </a:rPr>
              <a:t>４</a:t>
            </a:r>
          </a:p>
        </p:txBody>
      </p:sp>
      <p:sp>
        <p:nvSpPr>
          <p:cNvPr id="2" name="テキスト ボックス 1">
            <a:extLst>
              <a:ext uri="{FF2B5EF4-FFF2-40B4-BE49-F238E27FC236}">
                <a16:creationId xmlns:a16="http://schemas.microsoft.com/office/drawing/2014/main" id="{7307A984-5BA3-4741-9798-FE1851E0232E}"/>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spTree>
    <p:extLst>
      <p:ext uri="{BB962C8B-B14F-4D97-AF65-F5344CB8AC3E}">
        <p14:creationId xmlns:p14="http://schemas.microsoft.com/office/powerpoint/2010/main" val="42794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8105F76-D00C-45B5-89E5-543B6BA9E4B9}"/>
              </a:ext>
            </a:extLst>
          </p:cNvPr>
          <p:cNvPicPr>
            <a:picLocks noChangeAspect="1"/>
          </p:cNvPicPr>
          <p:nvPr/>
        </p:nvPicPr>
        <p:blipFill>
          <a:blip r:embed="rId2"/>
          <a:stretch>
            <a:fillRect/>
          </a:stretch>
        </p:blipFill>
        <p:spPr>
          <a:xfrm>
            <a:off x="356757" y="1259974"/>
            <a:ext cx="3735506" cy="4842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正方形/長方形 15">
            <a:extLst>
              <a:ext uri="{FF2B5EF4-FFF2-40B4-BE49-F238E27FC236}">
                <a16:creationId xmlns:a16="http://schemas.microsoft.com/office/drawing/2014/main" id="{70CD23BF-BF2E-4389-98C7-172CE6F547AA}"/>
              </a:ext>
            </a:extLst>
          </p:cNvPr>
          <p:cNvSpPr/>
          <p:nvPr/>
        </p:nvSpPr>
        <p:spPr>
          <a:xfrm>
            <a:off x="356757" y="3648365"/>
            <a:ext cx="3642588" cy="8640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下矢印 7">
            <a:extLst>
              <a:ext uri="{FF2B5EF4-FFF2-40B4-BE49-F238E27FC236}">
                <a16:creationId xmlns:a16="http://schemas.microsoft.com/office/drawing/2014/main" id="{1CF07086-892F-45F7-A06F-48A6C95715CB}"/>
              </a:ext>
            </a:extLst>
          </p:cNvPr>
          <p:cNvSpPr/>
          <p:nvPr/>
        </p:nvSpPr>
        <p:spPr>
          <a:xfrm rot="5400000">
            <a:off x="3250661" y="5244234"/>
            <a:ext cx="525101" cy="512084"/>
          </a:xfrm>
          <a:prstGeom prst="down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dirty="0"/>
          </a:p>
        </p:txBody>
      </p:sp>
      <p:sp>
        <p:nvSpPr>
          <p:cNvPr id="18" name="角丸四角形 5">
            <a:extLst>
              <a:ext uri="{FF2B5EF4-FFF2-40B4-BE49-F238E27FC236}">
                <a16:creationId xmlns:a16="http://schemas.microsoft.com/office/drawing/2014/main" id="{EFB4DD56-238B-4B25-ADC4-7C6E2E55CFEC}"/>
              </a:ext>
            </a:extLst>
          </p:cNvPr>
          <p:cNvSpPr/>
          <p:nvPr/>
        </p:nvSpPr>
        <p:spPr>
          <a:xfrm>
            <a:off x="1131456" y="4928985"/>
            <a:ext cx="2116734" cy="1116218"/>
          </a:xfrm>
          <a:prstGeom prst="round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16CC0311-97EA-4998-BDBE-8DF9B634B7C1}"/>
              </a:ext>
            </a:extLst>
          </p:cNvPr>
          <p:cNvSpPr txBox="1"/>
          <p:nvPr/>
        </p:nvSpPr>
        <p:spPr>
          <a:xfrm>
            <a:off x="4203870" y="1656455"/>
            <a:ext cx="4643252" cy="307777"/>
          </a:xfrm>
          <a:prstGeom prst="rect">
            <a:avLst/>
          </a:prstGeom>
          <a:noFill/>
        </p:spPr>
        <p:txBody>
          <a:bodyPr wrap="square" rtlCol="0">
            <a:spAutoFit/>
          </a:bodyPr>
          <a:lstStyle/>
          <a:p>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ログイン後の手続き開始画面です。</a:t>
            </a:r>
            <a:endParaRPr kumimoji="1" lang="ja-JP" altLang="en-US" sz="1400" dirty="0">
              <a:latin typeface="Arial"/>
            </a:endParaRPr>
          </a:p>
        </p:txBody>
      </p:sp>
      <p:sp>
        <p:nvSpPr>
          <p:cNvPr id="20" name="テキスト ボックス 19">
            <a:extLst>
              <a:ext uri="{FF2B5EF4-FFF2-40B4-BE49-F238E27FC236}">
                <a16:creationId xmlns:a16="http://schemas.microsoft.com/office/drawing/2014/main" id="{A66802C8-C78D-4570-A48B-8431C4721A06}"/>
              </a:ext>
            </a:extLst>
          </p:cNvPr>
          <p:cNvSpPr txBox="1"/>
          <p:nvPr/>
        </p:nvSpPr>
        <p:spPr>
          <a:xfrm>
            <a:off x="4203870" y="5382012"/>
            <a:ext cx="5070764" cy="307777"/>
          </a:xfrm>
          <a:prstGeom prst="rect">
            <a:avLst/>
          </a:prstGeom>
          <a:noFill/>
        </p:spPr>
        <p:txBody>
          <a:bodyPr wrap="square" rtlCol="0">
            <a:spAutoFit/>
          </a:bodyPr>
          <a:lstStyle/>
          <a:p>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個人情報の取扱いについてチェックを入れて、手続きを進めてください。</a:t>
            </a:r>
          </a:p>
        </p:txBody>
      </p:sp>
      <p:sp>
        <p:nvSpPr>
          <p:cNvPr id="21" name="正方形/長方形 20">
            <a:extLst>
              <a:ext uri="{FF2B5EF4-FFF2-40B4-BE49-F238E27FC236}">
                <a16:creationId xmlns:a16="http://schemas.microsoft.com/office/drawing/2014/main" id="{1E5B8DD0-9FED-4CCF-B0BE-145C1435F0CC}"/>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6">
            <a:extLst>
              <a:ext uri="{FF2B5EF4-FFF2-40B4-BE49-F238E27FC236}">
                <a16:creationId xmlns:a16="http://schemas.microsoft.com/office/drawing/2014/main" id="{74D35C18-AF59-41B8-B5EB-720F161463FD}"/>
              </a:ext>
            </a:extLst>
          </p:cNvPr>
          <p:cNvSpPr txBox="1">
            <a:spLocks/>
          </p:cNvSpPr>
          <p:nvPr/>
        </p:nvSpPr>
        <p:spPr>
          <a:xfrm>
            <a:off x="89784"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２．サイト内での手続きの流れを確認</a:t>
            </a:r>
          </a:p>
        </p:txBody>
      </p:sp>
      <p:cxnSp>
        <p:nvCxnSpPr>
          <p:cNvPr id="27" name="直線コネクタ 26">
            <a:extLst>
              <a:ext uri="{FF2B5EF4-FFF2-40B4-BE49-F238E27FC236}">
                <a16:creationId xmlns:a16="http://schemas.microsoft.com/office/drawing/2014/main" id="{885BC11B-FC60-47C1-9590-EB73713B6E9F}"/>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29B66351-4D7E-4E5C-BA5F-5128B65C0B10}"/>
              </a:ext>
            </a:extLst>
          </p:cNvPr>
          <p:cNvSpPr txBox="1"/>
          <p:nvPr/>
        </p:nvSpPr>
        <p:spPr>
          <a:xfrm>
            <a:off x="4322618" y="2382598"/>
            <a:ext cx="4524504" cy="954107"/>
          </a:xfrm>
          <a:prstGeom prst="rect">
            <a:avLst/>
          </a:prstGeom>
          <a:noFill/>
          <a:ln w="38100">
            <a:solidFill>
              <a:srgbClr val="C00000"/>
            </a:solidFill>
          </a:ln>
        </p:spPr>
        <p:txBody>
          <a:bodyPr wrap="square" rtlCol="0">
            <a:spAutoFit/>
          </a:bodyPr>
          <a:lstStyle/>
          <a:p>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★注意★</a:t>
            </a:r>
            <a:endParaRPr lang="en-US" altLang="ja-JP" sz="1400" kern="100" dirty="0">
              <a:latin typeface="游明朝" panose="02020400000000000000" pitchFamily="18" charset="-128"/>
              <a:ea typeface="Meiryo UI" panose="020B0604030504040204" pitchFamily="50" charset="-128"/>
              <a:cs typeface="Times New Roman" panose="02020603050405020304" pitchFamily="18" charset="0"/>
            </a:endParaRPr>
          </a:p>
          <a:p>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本マニュアル画像はイメージ画面となっています。</a:t>
            </a:r>
            <a:endParaRPr lang="en-US" altLang="ja-JP" sz="1400" kern="100" dirty="0">
              <a:latin typeface="游明朝" panose="02020400000000000000" pitchFamily="18" charset="-128"/>
              <a:ea typeface="Meiryo UI" panose="020B0604030504040204" pitchFamily="50" charset="-128"/>
              <a:cs typeface="Times New Roman" panose="02020603050405020304" pitchFamily="18" charset="0"/>
            </a:endParaRPr>
          </a:p>
          <a:p>
            <a:r>
              <a:rPr kumimoji="1"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実際の手続き画面と異なる場合は、実際の画面に従って手続きを進めてください。</a:t>
            </a:r>
            <a:endParaRPr kumimoji="1" lang="ja-JP" altLang="en-US" sz="1400" dirty="0">
              <a:latin typeface="Arial"/>
            </a:endParaRPr>
          </a:p>
        </p:txBody>
      </p:sp>
      <p:sp>
        <p:nvSpPr>
          <p:cNvPr id="12" name="テキスト ボックス 11">
            <a:extLst>
              <a:ext uri="{FF2B5EF4-FFF2-40B4-BE49-F238E27FC236}">
                <a16:creationId xmlns:a16="http://schemas.microsoft.com/office/drawing/2014/main" id="{ACF6B826-D2BD-4E3B-ABA0-BB24AD853321}"/>
              </a:ext>
            </a:extLst>
          </p:cNvPr>
          <p:cNvSpPr txBox="1"/>
          <p:nvPr/>
        </p:nvSpPr>
        <p:spPr>
          <a:xfrm>
            <a:off x="8571341" y="6520873"/>
            <a:ext cx="553911" cy="276999"/>
          </a:xfrm>
          <a:prstGeom prst="rect">
            <a:avLst/>
          </a:prstGeom>
          <a:noFill/>
        </p:spPr>
        <p:txBody>
          <a:bodyPr wrap="square" rtlCol="0">
            <a:spAutoFit/>
          </a:bodyPr>
          <a:lstStyle/>
          <a:p>
            <a:r>
              <a:rPr kumimoji="1" lang="ja-JP" altLang="en-US" sz="1200" dirty="0">
                <a:solidFill>
                  <a:schemeClr val="accent1"/>
                </a:solidFill>
                <a:latin typeface="Meiryo UI" panose="020B0604030504040204" pitchFamily="50" charset="-128"/>
                <a:ea typeface="Meiryo UI" panose="020B0604030504040204" pitchFamily="50" charset="-128"/>
              </a:rPr>
              <a:t>５</a:t>
            </a:r>
          </a:p>
        </p:txBody>
      </p:sp>
      <p:sp>
        <p:nvSpPr>
          <p:cNvPr id="13" name="テキスト ボックス 12">
            <a:extLst>
              <a:ext uri="{FF2B5EF4-FFF2-40B4-BE49-F238E27FC236}">
                <a16:creationId xmlns:a16="http://schemas.microsoft.com/office/drawing/2014/main" id="{5CBB7C07-8FA5-49B0-8F25-DA6BC949B0A6}"/>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spTree>
    <p:extLst>
      <p:ext uri="{BB962C8B-B14F-4D97-AF65-F5344CB8AC3E}">
        <p14:creationId xmlns:p14="http://schemas.microsoft.com/office/powerpoint/2010/main" val="72515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1">
            <a:extLst>
              <a:ext uri="{FF2B5EF4-FFF2-40B4-BE49-F238E27FC236}">
                <a16:creationId xmlns:a16="http://schemas.microsoft.com/office/drawing/2014/main" id="{9F12177D-5B4F-4783-87CC-987643770626}"/>
              </a:ext>
            </a:extLst>
          </p:cNvPr>
          <p:cNvSpPr>
            <a:spLocks noGrp="1"/>
          </p:cNvSpPr>
          <p:nvPr>
            <p:ph idx="1"/>
          </p:nvPr>
        </p:nvSpPr>
        <p:spPr>
          <a:xfrm>
            <a:off x="291968" y="1023558"/>
            <a:ext cx="9322063" cy="943829"/>
          </a:xfrm>
        </p:spPr>
        <p:txBody>
          <a:bodyPr/>
          <a:lstStyle/>
          <a:p>
            <a:pPr marL="0" indent="0">
              <a:lnSpc>
                <a:spcPct val="150000"/>
              </a:lnSpc>
              <a:buClr>
                <a:schemeClr val="accent1"/>
              </a:buClr>
              <a:buNone/>
            </a:pPr>
            <a:r>
              <a:rPr lang="ja-JP" altLang="en-US" sz="1400" dirty="0">
                <a:latin typeface="メイリオ" panose="020B0604030504040204" pitchFamily="50" charset="-128"/>
                <a:ea typeface="メイリオ" panose="020B0604030504040204" pitchFamily="50" charset="-128"/>
              </a:rPr>
              <a:t>学生情報及び留学情報が入力されていますので、</a:t>
            </a:r>
            <a:r>
              <a:rPr kumimoji="1" lang="ja-JP" altLang="en-US" sz="1400" dirty="0">
                <a:latin typeface="メイリオ" panose="020B0604030504040204" pitchFamily="50" charset="-128"/>
                <a:ea typeface="メイリオ" panose="020B0604030504040204" pitchFamily="50" charset="-128"/>
              </a:rPr>
              <a:t>内容に間違いがないかご確認ください。</a:t>
            </a:r>
            <a:endParaRPr kumimoji="1" lang="en-US" altLang="ja-JP" sz="140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176AAA90-1D31-44F6-815F-53F46CD9E1E4}"/>
              </a:ext>
            </a:extLst>
          </p:cNvPr>
          <p:cNvPicPr>
            <a:picLocks noChangeAspect="1"/>
          </p:cNvPicPr>
          <p:nvPr/>
        </p:nvPicPr>
        <p:blipFill>
          <a:blip r:embed="rId2"/>
          <a:stretch>
            <a:fillRect/>
          </a:stretch>
        </p:blipFill>
        <p:spPr>
          <a:xfrm>
            <a:off x="163009" y="1742198"/>
            <a:ext cx="2822911" cy="3851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図 11">
            <a:extLst>
              <a:ext uri="{FF2B5EF4-FFF2-40B4-BE49-F238E27FC236}">
                <a16:creationId xmlns:a16="http://schemas.microsoft.com/office/drawing/2014/main" id="{8764FEDC-12BA-4698-9E4A-E82EA5FA6864}"/>
              </a:ext>
            </a:extLst>
          </p:cNvPr>
          <p:cNvPicPr>
            <a:picLocks noChangeAspect="1"/>
          </p:cNvPicPr>
          <p:nvPr/>
        </p:nvPicPr>
        <p:blipFill>
          <a:blip r:embed="rId3"/>
          <a:stretch>
            <a:fillRect/>
          </a:stretch>
        </p:blipFill>
        <p:spPr>
          <a:xfrm>
            <a:off x="3116716" y="1741844"/>
            <a:ext cx="2925748" cy="3844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図 12">
            <a:extLst>
              <a:ext uri="{FF2B5EF4-FFF2-40B4-BE49-F238E27FC236}">
                <a16:creationId xmlns:a16="http://schemas.microsoft.com/office/drawing/2014/main" id="{D7B144DE-04CC-4DB0-A06C-B0FD001FC3E4}"/>
              </a:ext>
            </a:extLst>
          </p:cNvPr>
          <p:cNvPicPr>
            <a:picLocks noChangeAspect="1"/>
          </p:cNvPicPr>
          <p:nvPr/>
        </p:nvPicPr>
        <p:blipFill>
          <a:blip r:embed="rId4"/>
          <a:stretch>
            <a:fillRect/>
          </a:stretch>
        </p:blipFill>
        <p:spPr>
          <a:xfrm>
            <a:off x="6187712" y="1727200"/>
            <a:ext cx="2741968" cy="3866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テキスト ボックス 14">
            <a:extLst>
              <a:ext uri="{FF2B5EF4-FFF2-40B4-BE49-F238E27FC236}">
                <a16:creationId xmlns:a16="http://schemas.microsoft.com/office/drawing/2014/main" id="{1F04B585-10CF-4F76-A32C-60C3341E9CDF}"/>
              </a:ext>
            </a:extLst>
          </p:cNvPr>
          <p:cNvSpPr txBox="1"/>
          <p:nvPr/>
        </p:nvSpPr>
        <p:spPr>
          <a:xfrm>
            <a:off x="488005" y="2056412"/>
            <a:ext cx="2270519" cy="1815882"/>
          </a:xfrm>
          <a:prstGeom prst="rect">
            <a:avLst/>
          </a:prstGeom>
          <a:noFill/>
          <a:ln w="28575">
            <a:solidFill>
              <a:srgbClr val="C00000"/>
            </a:solidFill>
          </a:ln>
        </p:spPr>
        <p:txBody>
          <a:bodyPr wrap="square" rtlCol="0">
            <a:sp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未承認での修正は不可</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endParaRPr lang="en-US" altLang="ja-JP" sz="1400" b="1" dirty="0">
              <a:solidFill>
                <a:srgbClr val="C00000"/>
              </a:solidFill>
              <a:latin typeface="Meiryo UI" panose="020B0604030504040204" pitchFamily="50" charset="-128"/>
              <a:ea typeface="Meiryo UI" panose="020B0604030504040204" pitchFamily="50" charset="-128"/>
            </a:endParaRPr>
          </a:p>
          <a:p>
            <a:r>
              <a:rPr lang="ja-JP" altLang="en-US" sz="1400" b="1" dirty="0">
                <a:solidFill>
                  <a:srgbClr val="C00000"/>
                </a:solidFill>
                <a:latin typeface="Meiryo UI" panose="020B0604030504040204" pitchFamily="50" charset="-128"/>
                <a:ea typeface="Meiryo UI" panose="020B0604030504040204" pitchFamily="50" charset="-128"/>
              </a:rPr>
              <a:t>留学情報</a:t>
            </a:r>
            <a:r>
              <a:rPr kumimoji="1" lang="ja-JP" altLang="en-US" sz="1400" b="1" dirty="0">
                <a:solidFill>
                  <a:srgbClr val="C00000"/>
                </a:solidFill>
                <a:latin typeface="Meiryo UI" panose="020B0604030504040204" pitchFamily="50" charset="-128"/>
                <a:ea typeface="Meiryo UI" panose="020B0604030504040204" pitchFamily="50" charset="-128"/>
              </a:rPr>
              <a:t>の項目を変更したい場合は手続きせず大学担当者に連絡してください。</a:t>
            </a:r>
            <a:endParaRPr kumimoji="1" lang="en-US" altLang="ja-JP" sz="1400" b="1" dirty="0">
              <a:solidFill>
                <a:srgbClr val="C00000"/>
              </a:solidFill>
              <a:latin typeface="Meiryo UI" panose="020B0604030504040204" pitchFamily="50" charset="-128"/>
              <a:ea typeface="Meiryo UI" panose="020B0604030504040204" pitchFamily="50" charset="-128"/>
            </a:endParaRPr>
          </a:p>
          <a:p>
            <a:r>
              <a:rPr kumimoji="1" lang="ja-JP" altLang="en-US" sz="1400" b="1" dirty="0">
                <a:solidFill>
                  <a:srgbClr val="C00000"/>
                </a:solidFill>
                <a:latin typeface="Meiryo UI" panose="020B0604030504040204" pitchFamily="50" charset="-128"/>
                <a:ea typeface="Meiryo UI" panose="020B0604030504040204" pitchFamily="50" charset="-128"/>
              </a:rPr>
              <a:t>その後、大学担当者に指示された方法で修正ください。</a:t>
            </a:r>
            <a:endParaRPr kumimoji="1" lang="en-US" altLang="ja-JP" sz="1400" b="1" dirty="0">
              <a:solidFill>
                <a:srgbClr val="C00000"/>
              </a:solidFill>
              <a:latin typeface="Meiryo UI" panose="020B0604030504040204" pitchFamily="50" charset="-128"/>
              <a:ea typeface="Meiryo UI" panose="020B0604030504040204" pitchFamily="50" charset="-128"/>
            </a:endParaRPr>
          </a:p>
          <a:p>
            <a:endParaRPr kumimoji="1" lang="en-US" altLang="ja-JP" sz="1400" b="1" dirty="0">
              <a:solidFill>
                <a:srgbClr val="FF0000"/>
              </a:solidFill>
              <a:latin typeface="Arial"/>
            </a:endParaRPr>
          </a:p>
        </p:txBody>
      </p:sp>
      <p:sp>
        <p:nvSpPr>
          <p:cNvPr id="16" name="下矢印 8">
            <a:extLst>
              <a:ext uri="{FF2B5EF4-FFF2-40B4-BE49-F238E27FC236}">
                <a16:creationId xmlns:a16="http://schemas.microsoft.com/office/drawing/2014/main" id="{5BE7E687-7E77-4747-A250-F2F68568BB0F}"/>
              </a:ext>
            </a:extLst>
          </p:cNvPr>
          <p:cNvSpPr/>
          <p:nvPr/>
        </p:nvSpPr>
        <p:spPr>
          <a:xfrm rot="13599890">
            <a:off x="6429042" y="5586205"/>
            <a:ext cx="525101" cy="616447"/>
          </a:xfrm>
          <a:prstGeom prst="downArrow">
            <a:avLst/>
          </a:prstGeom>
          <a:solidFill>
            <a:srgbClr val="FF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71A92E42-33D3-484F-B781-6CFCEF8B4A79}"/>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6">
            <a:extLst>
              <a:ext uri="{FF2B5EF4-FFF2-40B4-BE49-F238E27FC236}">
                <a16:creationId xmlns:a16="http://schemas.microsoft.com/office/drawing/2014/main" id="{7916107F-1E1B-40D6-BD01-8316D62C1FD6}"/>
              </a:ext>
            </a:extLst>
          </p:cNvPr>
          <p:cNvSpPr txBox="1">
            <a:spLocks/>
          </p:cNvSpPr>
          <p:nvPr/>
        </p:nvSpPr>
        <p:spPr>
          <a:xfrm>
            <a:off x="89784"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３．入力画面内容の確認</a:t>
            </a:r>
          </a:p>
        </p:txBody>
      </p:sp>
      <p:sp>
        <p:nvSpPr>
          <p:cNvPr id="22" name="コンテンツ プレースホルダー 1">
            <a:extLst>
              <a:ext uri="{FF2B5EF4-FFF2-40B4-BE49-F238E27FC236}">
                <a16:creationId xmlns:a16="http://schemas.microsoft.com/office/drawing/2014/main" id="{BF47A148-BFCA-4AD2-B6C2-22AC38C5AC4F}"/>
              </a:ext>
            </a:extLst>
          </p:cNvPr>
          <p:cNvSpPr txBox="1">
            <a:spLocks/>
          </p:cNvSpPr>
          <p:nvPr/>
        </p:nvSpPr>
        <p:spPr>
          <a:xfrm>
            <a:off x="2048041" y="5882252"/>
            <a:ext cx="4560416" cy="54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ja-JP" altLang="en-US" sz="1400" dirty="0">
                <a:latin typeface="メイリオ" panose="020B0604030504040204" pitchFamily="50" charset="-128"/>
                <a:ea typeface="メイリオ" panose="020B0604030504040204" pitchFamily="50" charset="-128"/>
              </a:rPr>
              <a:t>内容に間違いがないことを確認したら、次の手続きへ</a:t>
            </a:r>
            <a:endParaRPr lang="en-US" altLang="ja-JP" sz="1400" dirty="0">
              <a:latin typeface="メイリオ" panose="020B0604030504040204" pitchFamily="50" charset="-128"/>
              <a:ea typeface="メイリオ" panose="020B0604030504040204" pitchFamily="50" charset="-128"/>
            </a:endParaRPr>
          </a:p>
        </p:txBody>
      </p:sp>
      <p:cxnSp>
        <p:nvCxnSpPr>
          <p:cNvPr id="23" name="直線コネクタ 22">
            <a:extLst>
              <a:ext uri="{FF2B5EF4-FFF2-40B4-BE49-F238E27FC236}">
                <a16:creationId xmlns:a16="http://schemas.microsoft.com/office/drawing/2014/main" id="{3237D39E-16F0-4FF5-90B8-6482DE56F1AF}"/>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E777E5F-A5A1-42CA-8DD4-B08A4DCB0996}"/>
              </a:ext>
            </a:extLst>
          </p:cNvPr>
          <p:cNvSpPr txBox="1"/>
          <p:nvPr/>
        </p:nvSpPr>
        <p:spPr>
          <a:xfrm>
            <a:off x="8571341" y="6520873"/>
            <a:ext cx="553911" cy="276999"/>
          </a:xfrm>
          <a:prstGeom prst="rect">
            <a:avLst/>
          </a:prstGeom>
          <a:noFill/>
        </p:spPr>
        <p:txBody>
          <a:bodyPr wrap="square" rtlCol="0">
            <a:spAutoFit/>
          </a:bodyPr>
          <a:lstStyle/>
          <a:p>
            <a:r>
              <a:rPr kumimoji="1" lang="ja-JP" altLang="en-US" sz="1200" dirty="0">
                <a:solidFill>
                  <a:schemeClr val="accent1"/>
                </a:solidFill>
                <a:latin typeface="Meiryo UI" panose="020B0604030504040204" pitchFamily="50" charset="-128"/>
                <a:ea typeface="Meiryo UI" panose="020B0604030504040204" pitchFamily="50" charset="-128"/>
              </a:rPr>
              <a:t>６</a:t>
            </a:r>
          </a:p>
        </p:txBody>
      </p:sp>
      <p:sp>
        <p:nvSpPr>
          <p:cNvPr id="20" name="テキスト ボックス 19">
            <a:extLst>
              <a:ext uri="{FF2B5EF4-FFF2-40B4-BE49-F238E27FC236}">
                <a16:creationId xmlns:a16="http://schemas.microsoft.com/office/drawing/2014/main" id="{6774314B-B391-4338-AE6C-A123160CA513}"/>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spTree>
    <p:extLst>
      <p:ext uri="{BB962C8B-B14F-4D97-AF65-F5344CB8AC3E}">
        <p14:creationId xmlns:p14="http://schemas.microsoft.com/office/powerpoint/2010/main" val="2838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1">
            <a:extLst>
              <a:ext uri="{FF2B5EF4-FFF2-40B4-BE49-F238E27FC236}">
                <a16:creationId xmlns:a16="http://schemas.microsoft.com/office/drawing/2014/main" id="{DDDDBE82-1B0F-4057-B8D0-417A160A9770}"/>
              </a:ext>
            </a:extLst>
          </p:cNvPr>
          <p:cNvSpPr>
            <a:spLocks noGrp="1"/>
          </p:cNvSpPr>
          <p:nvPr>
            <p:ph idx="1"/>
          </p:nvPr>
        </p:nvSpPr>
        <p:spPr>
          <a:xfrm>
            <a:off x="255022" y="1070097"/>
            <a:ext cx="9322063" cy="943829"/>
          </a:xfrm>
        </p:spPr>
        <p:txBody>
          <a:bodyPr/>
          <a:lstStyle/>
          <a:p>
            <a:pPr marL="0" indent="0">
              <a:lnSpc>
                <a:spcPct val="150000"/>
              </a:lnSpc>
              <a:buClr>
                <a:schemeClr val="accent1"/>
              </a:buClr>
              <a:buNone/>
            </a:pPr>
            <a:r>
              <a:rPr kumimoji="1" lang="ja-JP" altLang="en-US" sz="1400" dirty="0">
                <a:latin typeface="メイリオ" panose="020B0604030504040204" pitchFamily="50" charset="-128"/>
                <a:ea typeface="メイリオ" panose="020B0604030504040204" pitchFamily="50" charset="-128"/>
              </a:rPr>
              <a:t>入力内容に誤りがないか再度ご確認ください。</a:t>
            </a:r>
            <a:endParaRPr kumimoji="1" lang="en-US" altLang="ja-JP" sz="14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7B3203C-85CA-4B51-9DC3-449F58DD4466}"/>
              </a:ext>
            </a:extLst>
          </p:cNvPr>
          <p:cNvPicPr>
            <a:picLocks noChangeAspect="1"/>
          </p:cNvPicPr>
          <p:nvPr/>
        </p:nvPicPr>
        <p:blipFill>
          <a:blip r:embed="rId2"/>
          <a:stretch>
            <a:fillRect/>
          </a:stretch>
        </p:blipFill>
        <p:spPr>
          <a:xfrm>
            <a:off x="495300" y="1713296"/>
            <a:ext cx="3073869" cy="4442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図 4">
            <a:extLst>
              <a:ext uri="{FF2B5EF4-FFF2-40B4-BE49-F238E27FC236}">
                <a16:creationId xmlns:a16="http://schemas.microsoft.com/office/drawing/2014/main" id="{86E4B4EF-B637-4221-B441-99521FA5D9C7}"/>
              </a:ext>
            </a:extLst>
          </p:cNvPr>
          <p:cNvPicPr>
            <a:picLocks noChangeAspect="1"/>
          </p:cNvPicPr>
          <p:nvPr/>
        </p:nvPicPr>
        <p:blipFill>
          <a:blip r:embed="rId3"/>
          <a:stretch>
            <a:fillRect/>
          </a:stretch>
        </p:blipFill>
        <p:spPr>
          <a:xfrm>
            <a:off x="3846802" y="1713296"/>
            <a:ext cx="3280063" cy="4442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正方形/長方形 6">
            <a:extLst>
              <a:ext uri="{FF2B5EF4-FFF2-40B4-BE49-F238E27FC236}">
                <a16:creationId xmlns:a16="http://schemas.microsoft.com/office/drawing/2014/main" id="{86083E05-495B-4949-B6A3-BF49FD96C420}"/>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6">
            <a:extLst>
              <a:ext uri="{FF2B5EF4-FFF2-40B4-BE49-F238E27FC236}">
                <a16:creationId xmlns:a16="http://schemas.microsoft.com/office/drawing/2014/main" id="{F609DA59-87C3-4C97-963F-7216DCF902CB}"/>
              </a:ext>
            </a:extLst>
          </p:cNvPr>
          <p:cNvSpPr txBox="1">
            <a:spLocks/>
          </p:cNvSpPr>
          <p:nvPr/>
        </p:nvSpPr>
        <p:spPr>
          <a:xfrm>
            <a:off x="89784"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４．申込内容の確認</a:t>
            </a:r>
          </a:p>
        </p:txBody>
      </p:sp>
      <p:cxnSp>
        <p:nvCxnSpPr>
          <p:cNvPr id="14" name="直線コネクタ 13">
            <a:extLst>
              <a:ext uri="{FF2B5EF4-FFF2-40B4-BE49-F238E27FC236}">
                <a16:creationId xmlns:a16="http://schemas.microsoft.com/office/drawing/2014/main" id="{EF66978D-9D55-46CF-99AB-2568ADB07501}"/>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2C0272A-DA94-4A58-A708-7C9AD402335F}"/>
              </a:ext>
            </a:extLst>
          </p:cNvPr>
          <p:cNvSpPr txBox="1"/>
          <p:nvPr/>
        </p:nvSpPr>
        <p:spPr>
          <a:xfrm>
            <a:off x="8571341" y="6520873"/>
            <a:ext cx="553911" cy="276999"/>
          </a:xfrm>
          <a:prstGeom prst="rect">
            <a:avLst/>
          </a:prstGeom>
          <a:noFill/>
        </p:spPr>
        <p:txBody>
          <a:bodyPr wrap="square" rtlCol="0">
            <a:spAutoFit/>
          </a:bodyPr>
          <a:lstStyle/>
          <a:p>
            <a:r>
              <a:rPr kumimoji="1" lang="ja-JP" altLang="en-US" sz="1200" dirty="0">
                <a:solidFill>
                  <a:schemeClr val="accent1"/>
                </a:solidFill>
                <a:latin typeface="Meiryo UI" panose="020B0604030504040204" pitchFamily="50" charset="-128"/>
                <a:ea typeface="Meiryo UI" panose="020B0604030504040204" pitchFamily="50" charset="-128"/>
              </a:rPr>
              <a:t>７</a:t>
            </a:r>
          </a:p>
        </p:txBody>
      </p:sp>
      <p:sp>
        <p:nvSpPr>
          <p:cNvPr id="10" name="テキスト ボックス 9">
            <a:extLst>
              <a:ext uri="{FF2B5EF4-FFF2-40B4-BE49-F238E27FC236}">
                <a16:creationId xmlns:a16="http://schemas.microsoft.com/office/drawing/2014/main" id="{518D9A56-8846-4F6D-9F6C-B3CDA5814525}"/>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spTree>
    <p:extLst>
      <p:ext uri="{BB962C8B-B14F-4D97-AF65-F5344CB8AC3E}">
        <p14:creationId xmlns:p14="http://schemas.microsoft.com/office/powerpoint/2010/main" val="50029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D8B2F90-79FD-40BC-AC7D-A82DD133B0C7}"/>
              </a:ext>
            </a:extLst>
          </p:cNvPr>
          <p:cNvPicPr>
            <a:picLocks noChangeAspect="1"/>
          </p:cNvPicPr>
          <p:nvPr/>
        </p:nvPicPr>
        <p:blipFill>
          <a:blip r:embed="rId2"/>
          <a:stretch>
            <a:fillRect/>
          </a:stretch>
        </p:blipFill>
        <p:spPr>
          <a:xfrm>
            <a:off x="615745" y="1501332"/>
            <a:ext cx="4643538" cy="4234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コンテンツ プレースホルダー 1">
            <a:extLst>
              <a:ext uri="{FF2B5EF4-FFF2-40B4-BE49-F238E27FC236}">
                <a16:creationId xmlns:a16="http://schemas.microsoft.com/office/drawing/2014/main" id="{FC735FD4-9AB3-4FDF-84FF-7C0A8F698BD2}"/>
              </a:ext>
            </a:extLst>
          </p:cNvPr>
          <p:cNvSpPr>
            <a:spLocks noGrp="1"/>
          </p:cNvSpPr>
          <p:nvPr>
            <p:ph idx="1"/>
          </p:nvPr>
        </p:nvSpPr>
        <p:spPr>
          <a:xfrm>
            <a:off x="301395" y="1086520"/>
            <a:ext cx="9322063" cy="757156"/>
          </a:xfrm>
        </p:spPr>
        <p:txBody>
          <a:bodyPr/>
          <a:lstStyle/>
          <a:p>
            <a:pPr marL="0" indent="0">
              <a:buClr>
                <a:schemeClr val="accent1"/>
              </a:buClr>
              <a:buNone/>
            </a:pPr>
            <a:r>
              <a:rPr kumimoji="1" lang="ja-JP" altLang="en-US" sz="1400" dirty="0">
                <a:latin typeface="Meiryo UI" panose="020B0604030504040204" pitchFamily="50" charset="-128"/>
                <a:ea typeface="Meiryo UI" panose="020B0604030504040204" pitchFamily="50" charset="-128"/>
              </a:rPr>
              <a:t>お支払金額をご確認</a:t>
            </a:r>
            <a:r>
              <a:rPr lang="ja-JP" altLang="en-US" sz="1400" dirty="0">
                <a:latin typeface="Meiryo UI" panose="020B0604030504040204" pitchFamily="50" charset="-128"/>
                <a:ea typeface="Meiryo UI" panose="020B0604030504040204" pitchFamily="50" charset="-128"/>
              </a:rPr>
              <a:t>の上決済画面にお進み下さい。</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endParaRPr kumimoji="1" lang="en-US" altLang="ja-JP" sz="1400" dirty="0">
              <a:latin typeface="Meiryo UI" panose="020B0604030504040204" pitchFamily="50" charset="-128"/>
              <a:ea typeface="Meiryo UI" panose="020B0604030504040204" pitchFamily="50" charset="-128"/>
            </a:endParaRPr>
          </a:p>
        </p:txBody>
      </p:sp>
      <p:sp>
        <p:nvSpPr>
          <p:cNvPr id="6" name="下矢印 7">
            <a:extLst>
              <a:ext uri="{FF2B5EF4-FFF2-40B4-BE49-F238E27FC236}">
                <a16:creationId xmlns:a16="http://schemas.microsoft.com/office/drawing/2014/main" id="{58C362D0-2D29-4CB7-9F96-034EE8624403}"/>
              </a:ext>
            </a:extLst>
          </p:cNvPr>
          <p:cNvSpPr/>
          <p:nvPr/>
        </p:nvSpPr>
        <p:spPr>
          <a:xfrm rot="8096134">
            <a:off x="4032016" y="4974954"/>
            <a:ext cx="525101" cy="512084"/>
          </a:xfrm>
          <a:prstGeom prst="downArrow">
            <a:avLst/>
          </a:prstGeom>
          <a:solidFill>
            <a:srgbClr val="FF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B8D9EAE4-D503-4E7C-912C-9AA88D2076D4}"/>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6">
            <a:extLst>
              <a:ext uri="{FF2B5EF4-FFF2-40B4-BE49-F238E27FC236}">
                <a16:creationId xmlns:a16="http://schemas.microsoft.com/office/drawing/2014/main" id="{6E242A39-C4CF-45BE-96F6-A2978E464AE7}"/>
              </a:ext>
            </a:extLst>
          </p:cNvPr>
          <p:cNvSpPr txBox="1">
            <a:spLocks/>
          </p:cNvSpPr>
          <p:nvPr/>
        </p:nvSpPr>
        <p:spPr>
          <a:xfrm>
            <a:off x="89784"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５．申込内容の確認</a:t>
            </a:r>
          </a:p>
        </p:txBody>
      </p:sp>
      <p:sp>
        <p:nvSpPr>
          <p:cNvPr id="16" name="四角形: 角を丸くする 15">
            <a:extLst>
              <a:ext uri="{FF2B5EF4-FFF2-40B4-BE49-F238E27FC236}">
                <a16:creationId xmlns:a16="http://schemas.microsoft.com/office/drawing/2014/main" id="{B85BC776-C3A4-453C-ADFF-1E97A8C37DCD}"/>
              </a:ext>
            </a:extLst>
          </p:cNvPr>
          <p:cNvSpPr/>
          <p:nvPr/>
        </p:nvSpPr>
        <p:spPr>
          <a:xfrm>
            <a:off x="1809184" y="3429000"/>
            <a:ext cx="2576945" cy="36021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コンテンツ プレースホルダー 1">
            <a:extLst>
              <a:ext uri="{FF2B5EF4-FFF2-40B4-BE49-F238E27FC236}">
                <a16:creationId xmlns:a16="http://schemas.microsoft.com/office/drawing/2014/main" id="{7CB70AF9-ED87-432B-AF67-A27AF2586421}"/>
              </a:ext>
            </a:extLst>
          </p:cNvPr>
          <p:cNvSpPr txBox="1">
            <a:spLocks/>
          </p:cNvSpPr>
          <p:nvPr/>
        </p:nvSpPr>
        <p:spPr>
          <a:xfrm>
            <a:off x="5455097" y="3249432"/>
            <a:ext cx="3347158" cy="943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（保険期間は留学期間をカバーするかたちで同一保険料内最大の日で自動設定されます。帰国予定日と違う場合もあります。）</a:t>
            </a:r>
            <a:endParaRPr lang="en-US" altLang="ja-JP" sz="1400" dirty="0">
              <a:latin typeface="Meiryo UI" panose="020B0604030504040204" pitchFamily="50" charset="-128"/>
              <a:ea typeface="Meiryo UI" panose="020B0604030504040204" pitchFamily="50" charset="-128"/>
            </a:endParaRPr>
          </a:p>
        </p:txBody>
      </p:sp>
      <p:cxnSp>
        <p:nvCxnSpPr>
          <p:cNvPr id="21" name="直線矢印コネクタ 20">
            <a:extLst>
              <a:ext uri="{FF2B5EF4-FFF2-40B4-BE49-F238E27FC236}">
                <a16:creationId xmlns:a16="http://schemas.microsoft.com/office/drawing/2014/main" id="{4EFBAB95-1F2C-47EF-8FCE-19416738F74A}"/>
              </a:ext>
            </a:extLst>
          </p:cNvPr>
          <p:cNvCxnSpPr/>
          <p:nvPr/>
        </p:nvCxnSpPr>
        <p:spPr>
          <a:xfrm>
            <a:off x="4461164" y="3609403"/>
            <a:ext cx="9939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45B53D4-CEE0-411A-8285-67F864C623AC}"/>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6EE1A8F-3F39-4DF5-A401-006069AA0AF4}"/>
              </a:ext>
            </a:extLst>
          </p:cNvPr>
          <p:cNvSpPr txBox="1"/>
          <p:nvPr/>
        </p:nvSpPr>
        <p:spPr>
          <a:xfrm>
            <a:off x="8571341" y="6520873"/>
            <a:ext cx="553911" cy="276999"/>
          </a:xfrm>
          <a:prstGeom prst="rect">
            <a:avLst/>
          </a:prstGeom>
          <a:noFill/>
        </p:spPr>
        <p:txBody>
          <a:bodyPr wrap="square" rtlCol="0">
            <a:spAutoFit/>
          </a:bodyPr>
          <a:lstStyle/>
          <a:p>
            <a:r>
              <a:rPr kumimoji="1" lang="ja-JP" altLang="en-US" sz="1200" dirty="0">
                <a:solidFill>
                  <a:schemeClr val="accent1"/>
                </a:solidFill>
                <a:latin typeface="Meiryo UI" panose="020B0604030504040204" pitchFamily="50" charset="-128"/>
                <a:ea typeface="Meiryo UI" panose="020B0604030504040204" pitchFamily="50" charset="-128"/>
              </a:rPr>
              <a:t>８</a:t>
            </a:r>
          </a:p>
        </p:txBody>
      </p:sp>
      <p:sp>
        <p:nvSpPr>
          <p:cNvPr id="13" name="テキスト ボックス 12">
            <a:extLst>
              <a:ext uri="{FF2B5EF4-FFF2-40B4-BE49-F238E27FC236}">
                <a16:creationId xmlns:a16="http://schemas.microsoft.com/office/drawing/2014/main" id="{50417B25-08D3-466D-AF2B-258A6D1D22AC}"/>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spTree>
    <p:extLst>
      <p:ext uri="{BB962C8B-B14F-4D97-AF65-F5344CB8AC3E}">
        <p14:creationId xmlns:p14="http://schemas.microsoft.com/office/powerpoint/2010/main" val="168495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1">
            <a:extLst>
              <a:ext uri="{FF2B5EF4-FFF2-40B4-BE49-F238E27FC236}">
                <a16:creationId xmlns:a16="http://schemas.microsoft.com/office/drawing/2014/main" id="{A893C247-BE6F-4418-BF04-CA947FC432E7}"/>
              </a:ext>
            </a:extLst>
          </p:cNvPr>
          <p:cNvSpPr>
            <a:spLocks noGrp="1"/>
          </p:cNvSpPr>
          <p:nvPr>
            <p:ph idx="1"/>
          </p:nvPr>
        </p:nvSpPr>
        <p:spPr>
          <a:xfrm>
            <a:off x="291968" y="1082933"/>
            <a:ext cx="9322063" cy="943829"/>
          </a:xfrm>
        </p:spPr>
        <p:txBody>
          <a:bodyPr/>
          <a:lstStyle/>
          <a:p>
            <a:pPr marL="0" indent="0">
              <a:lnSpc>
                <a:spcPct val="100000"/>
              </a:lnSpc>
              <a:spcBef>
                <a:spcPts val="0"/>
              </a:spcBef>
              <a:buClr>
                <a:schemeClr val="accent1"/>
              </a:buClr>
              <a:buNone/>
            </a:pPr>
            <a:r>
              <a:rPr kumimoji="1" lang="ja-JP" altLang="en-US" sz="1400" dirty="0">
                <a:latin typeface="メイリオ" panose="020B0604030504040204" pitchFamily="50" charset="-128"/>
                <a:ea typeface="メイリオ" panose="020B0604030504040204" pitchFamily="50" charset="-128"/>
              </a:rPr>
              <a:t>クレジットカード情報を入力し、お支払い手続きを完了してください。</a:t>
            </a:r>
            <a:endParaRPr kumimoji="1" lang="en-US" altLang="ja-JP" sz="1400" dirty="0">
              <a:latin typeface="メイリオ" panose="020B0604030504040204" pitchFamily="50" charset="-128"/>
              <a:ea typeface="メイリオ" panose="020B0604030504040204" pitchFamily="50" charset="-128"/>
            </a:endParaRPr>
          </a:p>
          <a:p>
            <a:pPr marL="0" indent="0">
              <a:lnSpc>
                <a:spcPct val="100000"/>
              </a:lnSpc>
              <a:spcBef>
                <a:spcPts val="0"/>
              </a:spcBef>
              <a:buClr>
                <a:schemeClr val="accent1"/>
              </a:buClr>
              <a:buNone/>
            </a:pPr>
            <a:r>
              <a:rPr kumimoji="1" lang="ja-JP" altLang="en-US" sz="1400" dirty="0">
                <a:latin typeface="メイリオ" panose="020B0604030504040204" pitchFamily="50" charset="-128"/>
                <a:ea typeface="メイリオ" panose="020B0604030504040204" pitchFamily="50" charset="-128"/>
              </a:rPr>
              <a:t>（クレジットカードの名義は学生本人でなくても、ご家族でも構いません。）</a:t>
            </a:r>
            <a:endParaRPr kumimoji="1" lang="en-US" altLang="ja-JP" sz="1400" dirty="0">
              <a:latin typeface="メイリオ" panose="020B0604030504040204" pitchFamily="50" charset="-128"/>
              <a:ea typeface="メイリオ" panose="020B0604030504040204" pitchFamily="50" charset="-128"/>
            </a:endParaRPr>
          </a:p>
          <a:p>
            <a:pPr marL="0" indent="0">
              <a:lnSpc>
                <a:spcPct val="150000"/>
              </a:lnSpc>
              <a:buClr>
                <a:schemeClr val="accent1"/>
              </a:buClr>
              <a:buNone/>
            </a:pPr>
            <a:endParaRPr kumimoji="1" lang="en-US" altLang="ja-JP"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B36488F6-E37F-4CAC-BFF2-6B837B75290D}"/>
              </a:ext>
            </a:extLst>
          </p:cNvPr>
          <p:cNvPicPr>
            <a:picLocks noChangeAspect="1"/>
          </p:cNvPicPr>
          <p:nvPr/>
        </p:nvPicPr>
        <p:blipFill>
          <a:blip r:embed="rId2"/>
          <a:stretch>
            <a:fillRect/>
          </a:stretch>
        </p:blipFill>
        <p:spPr>
          <a:xfrm>
            <a:off x="299074" y="1812050"/>
            <a:ext cx="4226888" cy="4034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図 5">
            <a:extLst>
              <a:ext uri="{FF2B5EF4-FFF2-40B4-BE49-F238E27FC236}">
                <a16:creationId xmlns:a16="http://schemas.microsoft.com/office/drawing/2014/main" id="{B145E0AE-9E58-40FA-8F32-C98E9742CB47}"/>
              </a:ext>
            </a:extLst>
          </p:cNvPr>
          <p:cNvPicPr>
            <a:picLocks noChangeAspect="1"/>
          </p:cNvPicPr>
          <p:nvPr/>
        </p:nvPicPr>
        <p:blipFill>
          <a:blip r:embed="rId3"/>
          <a:stretch>
            <a:fillRect/>
          </a:stretch>
        </p:blipFill>
        <p:spPr>
          <a:xfrm>
            <a:off x="4691916" y="1812046"/>
            <a:ext cx="4156532" cy="4034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下矢印 7">
            <a:extLst>
              <a:ext uri="{FF2B5EF4-FFF2-40B4-BE49-F238E27FC236}">
                <a16:creationId xmlns:a16="http://schemas.microsoft.com/office/drawing/2014/main" id="{89C62C6D-2155-454D-A29B-54018EE97D89}"/>
              </a:ext>
            </a:extLst>
          </p:cNvPr>
          <p:cNvSpPr/>
          <p:nvPr/>
        </p:nvSpPr>
        <p:spPr>
          <a:xfrm rot="8096134">
            <a:off x="2752287" y="5682538"/>
            <a:ext cx="525101" cy="512084"/>
          </a:xfrm>
          <a:prstGeom prst="downArrow">
            <a:avLst/>
          </a:prstGeom>
          <a:solidFill>
            <a:srgbClr val="FF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下矢印 9">
            <a:extLst>
              <a:ext uri="{FF2B5EF4-FFF2-40B4-BE49-F238E27FC236}">
                <a16:creationId xmlns:a16="http://schemas.microsoft.com/office/drawing/2014/main" id="{EAD15127-7515-40C1-BC73-309A260EA2E2}"/>
              </a:ext>
            </a:extLst>
          </p:cNvPr>
          <p:cNvSpPr/>
          <p:nvPr/>
        </p:nvSpPr>
        <p:spPr>
          <a:xfrm rot="8096134">
            <a:off x="7191411" y="5645576"/>
            <a:ext cx="525101" cy="512084"/>
          </a:xfrm>
          <a:prstGeom prst="downArrow">
            <a:avLst/>
          </a:prstGeom>
          <a:solidFill>
            <a:srgbClr val="FF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45F7B4CB-2489-45DF-AE0F-586EB3DADAAC}"/>
              </a:ext>
            </a:extLst>
          </p:cNvPr>
          <p:cNvSpPr/>
          <p:nvPr/>
        </p:nvSpPr>
        <p:spPr>
          <a:xfrm>
            <a:off x="0" y="840505"/>
            <a:ext cx="9144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6">
            <a:extLst>
              <a:ext uri="{FF2B5EF4-FFF2-40B4-BE49-F238E27FC236}">
                <a16:creationId xmlns:a16="http://schemas.microsoft.com/office/drawing/2014/main" id="{A3A04816-D52B-4C06-95F3-D1E7B5246D24}"/>
              </a:ext>
            </a:extLst>
          </p:cNvPr>
          <p:cNvSpPr txBox="1">
            <a:spLocks/>
          </p:cNvSpPr>
          <p:nvPr/>
        </p:nvSpPr>
        <p:spPr>
          <a:xfrm>
            <a:off x="89784" y="129521"/>
            <a:ext cx="8915400" cy="647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６．支払内容の確認</a:t>
            </a:r>
          </a:p>
        </p:txBody>
      </p:sp>
      <p:cxnSp>
        <p:nvCxnSpPr>
          <p:cNvPr id="14" name="直線コネクタ 13">
            <a:extLst>
              <a:ext uri="{FF2B5EF4-FFF2-40B4-BE49-F238E27FC236}">
                <a16:creationId xmlns:a16="http://schemas.microsoft.com/office/drawing/2014/main" id="{31120ACC-DF22-45B8-83CA-56B34F3326E8}"/>
              </a:ext>
            </a:extLst>
          </p:cNvPr>
          <p:cNvCxnSpPr/>
          <p:nvPr/>
        </p:nvCxnSpPr>
        <p:spPr>
          <a:xfrm>
            <a:off x="0" y="652087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53187BB-C527-472C-A62E-CA7CAC991DDF}"/>
              </a:ext>
            </a:extLst>
          </p:cNvPr>
          <p:cNvSpPr txBox="1"/>
          <p:nvPr/>
        </p:nvSpPr>
        <p:spPr>
          <a:xfrm>
            <a:off x="8571341" y="6520873"/>
            <a:ext cx="553911" cy="276999"/>
          </a:xfrm>
          <a:prstGeom prst="rect">
            <a:avLst/>
          </a:prstGeom>
          <a:noFill/>
        </p:spPr>
        <p:txBody>
          <a:bodyPr wrap="square" rtlCol="0">
            <a:spAutoFit/>
          </a:bodyPr>
          <a:lstStyle/>
          <a:p>
            <a:r>
              <a:rPr kumimoji="1" lang="ja-JP" altLang="en-US" sz="1200" dirty="0">
                <a:solidFill>
                  <a:schemeClr val="accent1"/>
                </a:solidFill>
                <a:latin typeface="Meiryo UI" panose="020B0604030504040204" pitchFamily="50" charset="-128"/>
                <a:ea typeface="Meiryo UI" panose="020B0604030504040204" pitchFamily="50" charset="-128"/>
              </a:rPr>
              <a:t>９</a:t>
            </a:r>
          </a:p>
        </p:txBody>
      </p:sp>
      <p:sp>
        <p:nvSpPr>
          <p:cNvPr id="13" name="テキスト ボックス 12">
            <a:extLst>
              <a:ext uri="{FF2B5EF4-FFF2-40B4-BE49-F238E27FC236}">
                <a16:creationId xmlns:a16="http://schemas.microsoft.com/office/drawing/2014/main" id="{21698248-426E-46F4-B4A1-1C526E0F8C17}"/>
              </a:ext>
            </a:extLst>
          </p:cNvPr>
          <p:cNvSpPr txBox="1"/>
          <p:nvPr/>
        </p:nvSpPr>
        <p:spPr>
          <a:xfrm>
            <a:off x="89784" y="6520873"/>
            <a:ext cx="1258725" cy="307777"/>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付帯海学</a:t>
            </a:r>
          </a:p>
        </p:txBody>
      </p:sp>
    </p:spTree>
    <p:extLst>
      <p:ext uri="{BB962C8B-B14F-4D97-AF65-F5344CB8AC3E}">
        <p14:creationId xmlns:p14="http://schemas.microsoft.com/office/powerpoint/2010/main" val="3354196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10D2A2F53711F45BDB411872B47F91F" ma:contentTypeVersion="17" ma:contentTypeDescription="新しいドキュメントを作成します。" ma:contentTypeScope="" ma:versionID="6cc40ffbf8a3f92844e7318e36b98531">
  <xsd:schema xmlns:xsd="http://www.w3.org/2001/XMLSchema" xmlns:xs="http://www.w3.org/2001/XMLSchema" xmlns:p="http://schemas.microsoft.com/office/2006/metadata/properties" xmlns:ns2="84b24262-fa43-49ab-a46c-67c90420de71" xmlns:ns3="a3ed90da-6721-4307-82c1-b516998747da" targetNamespace="http://schemas.microsoft.com/office/2006/metadata/properties" ma:root="true" ma:fieldsID="155e4e3dbd72fc00f8b0518ad8944888" ns2:_="" ns3:_="">
    <xsd:import namespace="84b24262-fa43-49ab-a46c-67c90420de71"/>
    <xsd:import namespace="a3ed90da-6721-4307-82c1-b516998747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24262-fa43-49ab-a46c-67c90420d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b7280948-cb81-4ac7-925c-9bab7525b6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ed90da-6721-4307-82c1-b516998747d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64ace769-ea53-4c75-99e9-a804c3b5a8de}" ma:internalName="TaxCatchAll" ma:showField="CatchAllData" ma:web="a3ed90da-6721-4307-82c1-b516998747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ed90da-6721-4307-82c1-b516998747da" xsi:nil="true"/>
    <lcf76f155ced4ddcb4097134ff3c332f xmlns="84b24262-fa43-49ab-a46c-67c90420de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66D74B-C677-4547-A50C-D728EEDA30F0}">
  <ds:schemaRefs>
    <ds:schemaRef ds:uri="http://schemas.microsoft.com/sharepoint/v3/contenttype/forms"/>
  </ds:schemaRefs>
</ds:datastoreItem>
</file>

<file path=customXml/itemProps2.xml><?xml version="1.0" encoding="utf-8"?>
<ds:datastoreItem xmlns:ds="http://schemas.openxmlformats.org/officeDocument/2006/customXml" ds:itemID="{22BD11FA-2F45-4D10-B1C6-2F0820A9E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b24262-fa43-49ab-a46c-67c90420de71"/>
    <ds:schemaRef ds:uri="a3ed90da-6721-4307-82c1-b51699874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B51BE5-E8A2-458E-A4F0-0BD928933AE6}">
  <ds:schemaRefs>
    <ds:schemaRef ds:uri="http://purl.org/dc/elements/1.1/"/>
    <ds:schemaRef ds:uri="http://www.w3.org/XML/1998/namespace"/>
    <ds:schemaRef ds:uri="http://schemas.openxmlformats.org/package/2006/metadata/core-properties"/>
    <ds:schemaRef ds:uri="a3ed90da-6721-4307-82c1-b516998747da"/>
    <ds:schemaRef ds:uri="http://schemas.microsoft.com/office/infopath/2007/PartnerControls"/>
    <ds:schemaRef ds:uri="http://schemas.microsoft.com/office/2006/documentManagement/types"/>
    <ds:schemaRef ds:uri="http://schemas.microsoft.com/office/2006/metadata/properties"/>
    <ds:schemaRef ds:uri="http://purl.org/dc/terms/"/>
    <ds:schemaRef ds:uri="84b24262-fa43-49ab-a46c-67c90420de7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358</TotalTime>
  <Words>901</Words>
  <Application>Microsoft Office PowerPoint</Application>
  <PresentationFormat>画面に合わせる (4:3)</PresentationFormat>
  <Paragraphs>97</Paragraphs>
  <Slides>16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Meiryo UI</vt:lpstr>
      <vt:lpstr>メイリオ</vt:lpstr>
      <vt:lpstr>游ゴシック</vt:lpstr>
      <vt:lpstr>游ゴシック Light</vt:lpstr>
      <vt:lpstr>游明朝</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宮地 規子</dc:creator>
  <cp:lastModifiedBy>渡邉 薫</cp:lastModifiedBy>
  <cp:revision>37</cp:revision>
  <cp:lastPrinted>2023-05-23T08:51:37Z</cp:lastPrinted>
  <dcterms:created xsi:type="dcterms:W3CDTF">2023-05-21T05:22:00Z</dcterms:created>
  <dcterms:modified xsi:type="dcterms:W3CDTF">2025-03-26T07:27:53Z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0x010100F10D2A2F53711F45BDB411872B47F91F</vt:lpwstr>
  </property>
  <property fmtid="{D5CDD505-2E9C-101B-9397-08002B2CF9AE}" pid="3" name="MediaServiceImageTags">
    <vt:lpwstr/>
  </property>
</Properties>
</file>